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56" r:id="rId2"/>
    <p:sldId id="285" r:id="rId3"/>
    <p:sldId id="286" r:id="rId4"/>
    <p:sldId id="287" r:id="rId5"/>
    <p:sldId id="291" r:id="rId6"/>
    <p:sldId id="288" r:id="rId7"/>
    <p:sldId id="290" r:id="rId8"/>
    <p:sldId id="281" r:id="rId9"/>
    <p:sldId id="282" r:id="rId10"/>
    <p:sldId id="284" r:id="rId11"/>
    <p:sldId id="277" r:id="rId12"/>
    <p:sldId id="278" r:id="rId13"/>
    <p:sldId id="267" r:id="rId14"/>
    <p:sldId id="27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 Kuhn" initials="B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85463" autoAdjust="0"/>
  </p:normalViewPr>
  <p:slideViewPr>
    <p:cSldViewPr>
      <p:cViewPr varScale="1">
        <p:scale>
          <a:sx n="109" d="100"/>
          <a:sy n="109" d="100"/>
        </p:scale>
        <p:origin x="-3136"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696"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47297-819D-4E8A-B848-6AFB8EB0737E}"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C15C8572-2E6E-42A6-A3EF-449F23111CE8}">
      <dgm:prSet phldrT="[Text]" custT="1"/>
      <dgm:spPr/>
      <dgm:t>
        <a:bodyPr/>
        <a:lstStyle/>
        <a:p>
          <a:r>
            <a:rPr lang="en-US" sz="2800" b="1" dirty="0" smtClean="0">
              <a:solidFill>
                <a:srgbClr val="FFFF00"/>
              </a:solidFill>
              <a:latin typeface="Gill Sans MT Condensed" panose="020B0506020104020203" pitchFamily="34" charset="0"/>
            </a:rPr>
            <a:t>Broadband</a:t>
          </a:r>
          <a:r>
            <a:rPr lang="en-US" sz="3200" dirty="0" smtClean="0"/>
            <a:t>	</a:t>
          </a:r>
          <a:endParaRPr lang="en-US" sz="3200" dirty="0"/>
        </a:p>
      </dgm:t>
    </dgm:pt>
    <dgm:pt modelId="{BBB75622-3794-40AE-927C-603BEFF0558D}" type="parTrans" cxnId="{890AB6F3-677E-4A14-BB87-2475A9D2945E}">
      <dgm:prSet/>
      <dgm:spPr/>
      <dgm:t>
        <a:bodyPr/>
        <a:lstStyle/>
        <a:p>
          <a:endParaRPr lang="en-US"/>
        </a:p>
      </dgm:t>
    </dgm:pt>
    <dgm:pt modelId="{1CFBB21A-8A75-4D78-8BD4-065C7ABC278F}" type="sibTrans" cxnId="{890AB6F3-677E-4A14-BB87-2475A9D2945E}">
      <dgm:prSet/>
      <dgm:spPr/>
      <dgm:t>
        <a:bodyPr/>
        <a:lstStyle/>
        <a:p>
          <a:endParaRPr lang="en-US"/>
        </a:p>
      </dgm:t>
    </dgm:pt>
    <dgm:pt modelId="{1A7A74F5-631E-4E81-8D06-EFE84DEA27D1}">
      <dgm:prSet phldrT="[Text]" custT="1"/>
      <dgm:spPr/>
      <dgm:t>
        <a:bodyPr/>
        <a:lstStyle/>
        <a:p>
          <a:pPr algn="r"/>
          <a:r>
            <a:rPr lang="en-US" sz="2800" b="1" dirty="0" smtClean="0">
              <a:solidFill>
                <a:srgbClr val="FFFF00"/>
              </a:solidFill>
              <a:latin typeface="Gill Sans MT Condensed" panose="020B0506020104020203" pitchFamily="34" charset="0"/>
            </a:rPr>
            <a:t>Transportation</a:t>
          </a:r>
          <a:endParaRPr lang="en-US" sz="2800" b="1" dirty="0">
            <a:solidFill>
              <a:srgbClr val="FFFF00"/>
            </a:solidFill>
            <a:latin typeface="Gill Sans MT Condensed" panose="020B0506020104020203" pitchFamily="34" charset="0"/>
          </a:endParaRPr>
        </a:p>
      </dgm:t>
    </dgm:pt>
    <dgm:pt modelId="{87B33D02-B71D-490B-847F-88C43927258D}" type="parTrans" cxnId="{88F2B0E2-6AF4-49B4-BB03-C1B86B13773D}">
      <dgm:prSet/>
      <dgm:spPr/>
      <dgm:t>
        <a:bodyPr/>
        <a:lstStyle/>
        <a:p>
          <a:endParaRPr lang="en-US"/>
        </a:p>
      </dgm:t>
    </dgm:pt>
    <dgm:pt modelId="{25B36084-95BF-49DA-B2A4-B81994D9DE03}" type="sibTrans" cxnId="{88F2B0E2-6AF4-49B4-BB03-C1B86B13773D}">
      <dgm:prSet/>
      <dgm:spPr/>
      <dgm:t>
        <a:bodyPr/>
        <a:lstStyle/>
        <a:p>
          <a:endParaRPr lang="en-US"/>
        </a:p>
      </dgm:t>
    </dgm:pt>
    <dgm:pt modelId="{79ECD20A-AA21-4A4A-A59F-65E466D95CB8}" type="pres">
      <dgm:prSet presAssocID="{2D847297-819D-4E8A-B848-6AFB8EB0737E}" presName="Name0" presStyleCnt="0">
        <dgm:presLayoutVars>
          <dgm:chMax val="7"/>
          <dgm:dir/>
          <dgm:resizeHandles val="exact"/>
        </dgm:presLayoutVars>
      </dgm:prSet>
      <dgm:spPr/>
    </dgm:pt>
    <dgm:pt modelId="{8317CB71-3B86-4BC7-A3C0-A691CBB8B9FA}" type="pres">
      <dgm:prSet presAssocID="{2D847297-819D-4E8A-B848-6AFB8EB0737E}" presName="ellipse1" presStyleLbl="vennNode1" presStyleIdx="0" presStyleCnt="2" custScaleX="192760" custScaleY="111804" custLinFactNeighborX="-39855" custLinFactNeighborY="48795">
        <dgm:presLayoutVars>
          <dgm:bulletEnabled val="1"/>
        </dgm:presLayoutVars>
      </dgm:prSet>
      <dgm:spPr/>
      <dgm:t>
        <a:bodyPr/>
        <a:lstStyle/>
        <a:p>
          <a:endParaRPr lang="en-US"/>
        </a:p>
      </dgm:t>
    </dgm:pt>
    <dgm:pt modelId="{EDBCD050-5274-4051-B6B5-A027A31D6641}" type="pres">
      <dgm:prSet presAssocID="{2D847297-819D-4E8A-B848-6AFB8EB0737E}" presName="ellipse2" presStyleLbl="vennNode1" presStyleIdx="1" presStyleCnt="2" custScaleX="188729" custScaleY="103112" custLinFactNeighborX="35880" custLinFactNeighborY="-48023">
        <dgm:presLayoutVars>
          <dgm:bulletEnabled val="1"/>
        </dgm:presLayoutVars>
      </dgm:prSet>
      <dgm:spPr/>
      <dgm:t>
        <a:bodyPr/>
        <a:lstStyle/>
        <a:p>
          <a:endParaRPr lang="en-US"/>
        </a:p>
      </dgm:t>
    </dgm:pt>
  </dgm:ptLst>
  <dgm:cxnLst>
    <dgm:cxn modelId="{23924BFF-FF86-49D6-A9E2-3E30CF376966}" type="presOf" srcId="{2D847297-819D-4E8A-B848-6AFB8EB0737E}" destId="{79ECD20A-AA21-4A4A-A59F-65E466D95CB8}" srcOrd="0" destOrd="0" presId="urn:microsoft.com/office/officeart/2005/8/layout/rings+Icon"/>
    <dgm:cxn modelId="{890AB6F3-677E-4A14-BB87-2475A9D2945E}" srcId="{2D847297-819D-4E8A-B848-6AFB8EB0737E}" destId="{C15C8572-2E6E-42A6-A3EF-449F23111CE8}" srcOrd="0" destOrd="0" parTransId="{BBB75622-3794-40AE-927C-603BEFF0558D}" sibTransId="{1CFBB21A-8A75-4D78-8BD4-065C7ABC278F}"/>
    <dgm:cxn modelId="{94F3BC7F-F6FD-4FBA-8790-51624BEB21E4}" type="presOf" srcId="{C15C8572-2E6E-42A6-A3EF-449F23111CE8}" destId="{8317CB71-3B86-4BC7-A3C0-A691CBB8B9FA}" srcOrd="0" destOrd="0" presId="urn:microsoft.com/office/officeart/2005/8/layout/rings+Icon"/>
    <dgm:cxn modelId="{88F2B0E2-6AF4-49B4-BB03-C1B86B13773D}" srcId="{2D847297-819D-4E8A-B848-6AFB8EB0737E}" destId="{1A7A74F5-631E-4E81-8D06-EFE84DEA27D1}" srcOrd="1" destOrd="0" parTransId="{87B33D02-B71D-490B-847F-88C43927258D}" sibTransId="{25B36084-95BF-49DA-B2A4-B81994D9DE03}"/>
    <dgm:cxn modelId="{29CC78B0-9EB7-44F1-8AD9-42556C1DC23F}" type="presOf" srcId="{1A7A74F5-631E-4E81-8D06-EFE84DEA27D1}" destId="{EDBCD050-5274-4051-B6B5-A027A31D6641}" srcOrd="0" destOrd="0" presId="urn:microsoft.com/office/officeart/2005/8/layout/rings+Icon"/>
    <dgm:cxn modelId="{6A9C93AC-36A3-4EA5-B78A-BAE311A81698}" type="presParOf" srcId="{79ECD20A-AA21-4A4A-A59F-65E466D95CB8}" destId="{8317CB71-3B86-4BC7-A3C0-A691CBB8B9FA}" srcOrd="0" destOrd="0" presId="urn:microsoft.com/office/officeart/2005/8/layout/rings+Icon"/>
    <dgm:cxn modelId="{4DEEE334-9489-411C-A9DD-86B09DB7501B}" type="presParOf" srcId="{79ECD20A-AA21-4A4A-A59F-65E466D95CB8}" destId="{EDBCD050-5274-4051-B6B5-A027A31D6641}"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7CB71-3B86-4BC7-A3C0-A691CBB8B9FA}">
      <dsp:nvSpPr>
        <dsp:cNvPr id="0" name=""/>
        <dsp:cNvSpPr/>
      </dsp:nvSpPr>
      <dsp:spPr>
        <a:xfrm>
          <a:off x="0" y="799296"/>
          <a:ext cx="3418576" cy="1982970"/>
        </a:xfrm>
        <a:prstGeom prst="ellipse">
          <a:avLst/>
        </a:prstGeom>
        <a:solidFill>
          <a:schemeClr val="accent1">
            <a:alpha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latin typeface="Gill Sans MT Condensed" panose="020B0506020104020203" pitchFamily="34" charset="0"/>
            </a:rPr>
            <a:t>Broadband</a:t>
          </a:r>
          <a:r>
            <a:rPr lang="en-US" sz="3200" kern="1200" dirty="0" smtClean="0"/>
            <a:t>	</a:t>
          </a:r>
          <a:endParaRPr lang="en-US" sz="3200" kern="1200" dirty="0"/>
        </a:p>
      </dsp:txBody>
      <dsp:txXfrm>
        <a:off x="500639" y="1089695"/>
        <a:ext cx="2417298" cy="1402172"/>
      </dsp:txXfrm>
    </dsp:sp>
    <dsp:sp modelId="{EDBCD050-5274-4051-B6B5-A027A31D6641}">
      <dsp:nvSpPr>
        <dsp:cNvPr id="0" name=""/>
        <dsp:cNvSpPr/>
      </dsp:nvSpPr>
      <dsp:spPr>
        <a:xfrm>
          <a:off x="2256457" y="342102"/>
          <a:ext cx="3347086" cy="1828808"/>
        </a:xfrm>
        <a:prstGeom prst="ellipse">
          <a:avLst/>
        </a:prstGeom>
        <a:solidFill>
          <a:schemeClr val="accent1">
            <a:alpha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b="1" kern="1200" dirty="0" smtClean="0">
              <a:solidFill>
                <a:srgbClr val="FFFF00"/>
              </a:solidFill>
              <a:latin typeface="Gill Sans MT Condensed" panose="020B0506020104020203" pitchFamily="34" charset="0"/>
            </a:rPr>
            <a:t>Transportation</a:t>
          </a:r>
          <a:endParaRPr lang="en-US" sz="2800" b="1" kern="1200" dirty="0">
            <a:solidFill>
              <a:srgbClr val="FFFF00"/>
            </a:solidFill>
            <a:latin typeface="Gill Sans MT Condensed" panose="020B0506020104020203" pitchFamily="34" charset="0"/>
          </a:endParaRPr>
        </a:p>
      </dsp:txBody>
      <dsp:txXfrm>
        <a:off x="2746626" y="609925"/>
        <a:ext cx="2366748" cy="129316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A9440-BB81-4B74-868A-2879F84F290E}" type="datetimeFigureOut">
              <a:rPr lang="en-US" smtClean="0"/>
              <a:t>30/03/17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9DCE8-94BA-4709-8014-1B421D3E85EC}" type="slidenum">
              <a:rPr lang="en-US" smtClean="0"/>
              <a:t>‹#›</a:t>
            </a:fld>
            <a:endParaRPr lang="en-US"/>
          </a:p>
        </p:txBody>
      </p:sp>
    </p:spTree>
    <p:extLst>
      <p:ext uri="{BB962C8B-B14F-4D97-AF65-F5344CB8AC3E}">
        <p14:creationId xmlns:p14="http://schemas.microsoft.com/office/powerpoint/2010/main" val="160308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9DCE8-94BA-4709-8014-1B421D3E85EC}" type="slidenum">
              <a:rPr lang="en-US" smtClean="0"/>
              <a:t>3</a:t>
            </a:fld>
            <a:endParaRPr lang="en-US"/>
          </a:p>
        </p:txBody>
      </p:sp>
    </p:spTree>
    <p:extLst>
      <p:ext uri="{BB962C8B-B14F-4D97-AF65-F5344CB8AC3E}">
        <p14:creationId xmlns:p14="http://schemas.microsoft.com/office/powerpoint/2010/main" val="263797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9DCE8-94BA-4709-8014-1B421D3E85EC}" type="slidenum">
              <a:rPr lang="en-US" smtClean="0"/>
              <a:t>4</a:t>
            </a:fld>
            <a:endParaRPr lang="en-US"/>
          </a:p>
        </p:txBody>
      </p:sp>
    </p:spTree>
    <p:extLst>
      <p:ext uri="{BB962C8B-B14F-4D97-AF65-F5344CB8AC3E}">
        <p14:creationId xmlns:p14="http://schemas.microsoft.com/office/powerpoint/2010/main" val="370936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 90% of the cost of building out fiber is incurred in getting that fiber</a:t>
            </a:r>
            <a:r>
              <a:rPr lang="en-US" baseline="0" dirty="0" smtClean="0"/>
              <a:t> line in the ground.  Additional cost of conduit is a small “add” to the overall project cost.   If conduit is already in the ground, it makes deployment much easier, and faster.</a:t>
            </a:r>
          </a:p>
          <a:p>
            <a:endParaRPr lang="en-US" dirty="0"/>
          </a:p>
        </p:txBody>
      </p:sp>
      <p:sp>
        <p:nvSpPr>
          <p:cNvPr id="4" name="Slide Number Placeholder 3"/>
          <p:cNvSpPr>
            <a:spLocks noGrp="1"/>
          </p:cNvSpPr>
          <p:nvPr>
            <p:ph type="sldNum" sz="quarter" idx="10"/>
          </p:nvPr>
        </p:nvSpPr>
        <p:spPr/>
        <p:txBody>
          <a:bodyPr/>
          <a:lstStyle/>
          <a:p>
            <a:fld id="{92D9DCE8-94BA-4709-8014-1B421D3E85EC}" type="slidenum">
              <a:rPr lang="en-US" smtClean="0"/>
              <a:t>5</a:t>
            </a:fld>
            <a:endParaRPr lang="en-US"/>
          </a:p>
        </p:txBody>
      </p:sp>
    </p:spTree>
    <p:extLst>
      <p:ext uri="{BB962C8B-B14F-4D97-AF65-F5344CB8AC3E}">
        <p14:creationId xmlns:p14="http://schemas.microsoft.com/office/powerpoint/2010/main" val="37589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NDOT wants to expand ITS system on I-15 North to Mesquite.   </a:t>
            </a:r>
          </a:p>
          <a:p>
            <a:r>
              <a:rPr lang="en-US" dirty="0" smtClean="0"/>
              <a:t>Install</a:t>
            </a:r>
            <a:r>
              <a:rPr lang="en-US" baseline="0" dirty="0" smtClean="0"/>
              <a:t> excess conduit.  Assume telecom #1 wants to deploy fiber along that ROW and wants to use the NDOT conduit.  NDOT will place a value on that conduit and Telecom #1 would need to provide something of equal or greater value in return.  What it is can vary. </a:t>
            </a:r>
            <a:endParaRPr lang="en-US" dirty="0"/>
          </a:p>
        </p:txBody>
      </p:sp>
      <p:sp>
        <p:nvSpPr>
          <p:cNvPr id="4" name="Slide Number Placeholder 3"/>
          <p:cNvSpPr>
            <a:spLocks noGrp="1"/>
          </p:cNvSpPr>
          <p:nvPr>
            <p:ph type="sldNum" sz="quarter" idx="10"/>
          </p:nvPr>
        </p:nvSpPr>
        <p:spPr/>
        <p:txBody>
          <a:bodyPr/>
          <a:lstStyle/>
          <a:p>
            <a:fld id="{92D9DCE8-94BA-4709-8014-1B421D3E85EC}" type="slidenum">
              <a:rPr lang="en-US" smtClean="0"/>
              <a:t>8</a:t>
            </a:fld>
            <a:endParaRPr lang="en-US"/>
          </a:p>
        </p:txBody>
      </p:sp>
    </p:spTree>
    <p:extLst>
      <p:ext uri="{BB962C8B-B14F-4D97-AF65-F5344CB8AC3E}">
        <p14:creationId xmlns:p14="http://schemas.microsoft.com/office/powerpoint/2010/main" val="303372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1?  Maybe NDOT would</a:t>
            </a:r>
            <a:r>
              <a:rPr lang="en-US" baseline="0" dirty="0" smtClean="0"/>
              <a:t> want dark fiber on US 95 to Indian </a:t>
            </a:r>
            <a:r>
              <a:rPr lang="en-US" baseline="0" smtClean="0"/>
              <a:t>Springs – lateral to ISCC</a:t>
            </a:r>
          </a:p>
          <a:p>
            <a:endParaRPr lang="en-US"/>
          </a:p>
        </p:txBody>
      </p:sp>
      <p:sp>
        <p:nvSpPr>
          <p:cNvPr id="4" name="Slide Number Placeholder 3"/>
          <p:cNvSpPr>
            <a:spLocks noGrp="1"/>
          </p:cNvSpPr>
          <p:nvPr>
            <p:ph type="sldNum" sz="quarter" idx="10"/>
          </p:nvPr>
        </p:nvSpPr>
        <p:spPr/>
        <p:txBody>
          <a:bodyPr/>
          <a:lstStyle/>
          <a:p>
            <a:fld id="{92D9DCE8-94BA-4709-8014-1B421D3E85EC}" type="slidenum">
              <a:rPr lang="en-US" smtClean="0"/>
              <a:t>9</a:t>
            </a:fld>
            <a:endParaRPr lang="en-US"/>
          </a:p>
        </p:txBody>
      </p:sp>
    </p:spTree>
    <p:extLst>
      <p:ext uri="{BB962C8B-B14F-4D97-AF65-F5344CB8AC3E}">
        <p14:creationId xmlns:p14="http://schemas.microsoft.com/office/powerpoint/2010/main" val="162202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9DCE8-94BA-4709-8014-1B421D3E85EC}" type="slidenum">
              <a:rPr lang="en-US" smtClean="0"/>
              <a:t>14</a:t>
            </a:fld>
            <a:endParaRPr lang="en-US"/>
          </a:p>
        </p:txBody>
      </p:sp>
    </p:spTree>
    <p:extLst>
      <p:ext uri="{BB962C8B-B14F-4D97-AF65-F5344CB8AC3E}">
        <p14:creationId xmlns:p14="http://schemas.microsoft.com/office/powerpoint/2010/main" val="407875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8B32C4C3-72AC-4233-AFE9-0670EAEBC57F}" type="datetimeFigureOut">
              <a:rPr lang="en-US"/>
              <a:pPr>
                <a:defRPr/>
              </a:pPr>
              <a:t>30/03/17</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9B347162-CCAF-4AF1-89A9-82484309F5E1}" type="slidenum">
              <a:rPr lang="en-US" altLang="en-US"/>
              <a:pPr>
                <a:defRPr/>
              </a:pPr>
              <a:t>‹#›</a:t>
            </a:fld>
            <a:endParaRPr lang="en-US" altLang="en-US"/>
          </a:p>
        </p:txBody>
      </p:sp>
    </p:spTree>
    <p:extLst>
      <p:ext uri="{BB962C8B-B14F-4D97-AF65-F5344CB8AC3E}">
        <p14:creationId xmlns:p14="http://schemas.microsoft.com/office/powerpoint/2010/main" val="225394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fld id="{945E0F9E-391D-48C3-ADF3-C7D27C79D423}" type="datetimeFigureOut">
              <a:rPr lang="en-US"/>
              <a:pPr>
                <a:defRPr/>
              </a:pPr>
              <a:t>30/03/17</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8FB11157-0939-4577-978B-568BC59E99B6}" type="slidenum">
              <a:rPr lang="en-US" altLang="en-US"/>
              <a:pPr>
                <a:defRPr/>
              </a:pPr>
              <a:t>‹#›</a:t>
            </a:fld>
            <a:endParaRPr lang="en-US" altLang="en-US"/>
          </a:p>
        </p:txBody>
      </p:sp>
    </p:spTree>
    <p:extLst>
      <p:ext uri="{BB962C8B-B14F-4D97-AF65-F5344CB8AC3E}">
        <p14:creationId xmlns:p14="http://schemas.microsoft.com/office/powerpoint/2010/main" val="330770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DF819E-49C9-4BAF-9CF1-CCA653C84FE8}" type="datetimeFigureOut">
              <a:rPr lang="en-US"/>
              <a:pPr>
                <a:defRPr/>
              </a:pPr>
              <a:t>30/03/17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81EF9-E854-4694-BAA9-18E6754D0802}" type="slidenum">
              <a:rPr lang="en-US" altLang="en-US"/>
              <a:pPr>
                <a:defRPr/>
              </a:pPr>
              <a:t>‹#›</a:t>
            </a:fld>
            <a:endParaRPr lang="en-US" altLang="en-US"/>
          </a:p>
        </p:txBody>
      </p:sp>
    </p:spTree>
    <p:extLst>
      <p:ext uri="{BB962C8B-B14F-4D97-AF65-F5344CB8AC3E}">
        <p14:creationId xmlns:p14="http://schemas.microsoft.com/office/powerpoint/2010/main" val="10896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9E2E9114-1D60-4F99-8CEA-B3FB74700DF5}" type="datetimeFigureOut">
              <a:rPr lang="en-US"/>
              <a:pPr>
                <a:defRPr/>
              </a:pPr>
              <a:t>30/03/17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94775A9-B764-490C-8423-D990200C75E2}" type="slidenum">
              <a:rPr lang="en-US" altLang="en-US"/>
              <a:pPr>
                <a:defRPr/>
              </a:pPr>
              <a:t>‹#›</a:t>
            </a:fld>
            <a:endParaRPr lang="en-US" altLang="en-US"/>
          </a:p>
        </p:txBody>
      </p:sp>
    </p:spTree>
    <p:extLst>
      <p:ext uri="{BB962C8B-B14F-4D97-AF65-F5344CB8AC3E}">
        <p14:creationId xmlns:p14="http://schemas.microsoft.com/office/powerpoint/2010/main" val="212743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2C7388-5401-4C7A-AA5B-0618212DE578}" type="datetimeFigureOut">
              <a:rPr lang="en-US"/>
              <a:pPr>
                <a:defRPr/>
              </a:pPr>
              <a:t>30/03/17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FA3E97-EC8B-404E-A2AE-BCC0AFBA07B3}" type="slidenum">
              <a:rPr lang="en-US" altLang="en-US"/>
              <a:pPr>
                <a:defRPr/>
              </a:pPr>
              <a:t>‹#›</a:t>
            </a:fld>
            <a:endParaRPr lang="en-US" altLang="en-US"/>
          </a:p>
        </p:txBody>
      </p:sp>
    </p:spTree>
    <p:extLst>
      <p:ext uri="{BB962C8B-B14F-4D97-AF65-F5344CB8AC3E}">
        <p14:creationId xmlns:p14="http://schemas.microsoft.com/office/powerpoint/2010/main" val="161611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347D1DC8-A6E9-48BF-A7DE-9CA18DBF52D8}" type="datetimeFigureOut">
              <a:rPr lang="en-US"/>
              <a:pPr>
                <a:defRPr/>
              </a:pPr>
              <a:t>30/03/17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AC167F-1B9F-4327-A4AE-C6581FEE226F}" type="slidenum">
              <a:rPr lang="en-US" altLang="en-US"/>
              <a:pPr>
                <a:defRPr/>
              </a:pPr>
              <a:t>‹#›</a:t>
            </a:fld>
            <a:endParaRPr lang="en-US" altLang="en-US"/>
          </a:p>
        </p:txBody>
      </p:sp>
    </p:spTree>
    <p:extLst>
      <p:ext uri="{BB962C8B-B14F-4D97-AF65-F5344CB8AC3E}">
        <p14:creationId xmlns:p14="http://schemas.microsoft.com/office/powerpoint/2010/main" val="448299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3CDE0AD-C885-4174-A98F-C357B574A599}" type="datetimeFigureOut">
              <a:rPr lang="en-US"/>
              <a:pPr>
                <a:defRPr/>
              </a:pPr>
              <a:t>30/03/17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D67EA0C-275E-4D44-8DB8-7A8A1F17BEE3}" type="slidenum">
              <a:rPr lang="en-US" altLang="en-US"/>
              <a:pPr>
                <a:defRPr/>
              </a:pPr>
              <a:t>‹#›</a:t>
            </a:fld>
            <a:endParaRPr lang="en-US" altLang="en-US"/>
          </a:p>
        </p:txBody>
      </p:sp>
    </p:spTree>
    <p:extLst>
      <p:ext uri="{BB962C8B-B14F-4D97-AF65-F5344CB8AC3E}">
        <p14:creationId xmlns:p14="http://schemas.microsoft.com/office/powerpoint/2010/main" val="1138147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9A603A-4963-456A-A0C8-21CF01FBB7CF}" type="datetimeFigureOut">
              <a:rPr lang="en-US"/>
              <a:pPr>
                <a:defRPr/>
              </a:pPr>
              <a:t>30/03/17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4ACB-B197-4E47-A007-9963EE83DED6}" type="slidenum">
              <a:rPr lang="en-US" altLang="en-US"/>
              <a:pPr>
                <a:defRPr/>
              </a:pPr>
              <a:t>‹#›</a:t>
            </a:fld>
            <a:endParaRPr lang="en-US" altLang="en-US"/>
          </a:p>
        </p:txBody>
      </p:sp>
    </p:spTree>
    <p:extLst>
      <p:ext uri="{BB962C8B-B14F-4D97-AF65-F5344CB8AC3E}">
        <p14:creationId xmlns:p14="http://schemas.microsoft.com/office/powerpoint/2010/main" val="16974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89A10E-244C-4AAA-95FE-61C824295010}" type="datetimeFigureOut">
              <a:rPr lang="en-US"/>
              <a:pPr>
                <a:defRPr/>
              </a:pPr>
              <a:t>30/03/17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DCA7E-47BC-4219-AF02-31420980FE13}" type="slidenum">
              <a:rPr lang="en-US" altLang="en-US"/>
              <a:pPr>
                <a:defRPr/>
              </a:pPr>
              <a:t>‹#›</a:t>
            </a:fld>
            <a:endParaRPr lang="en-US" altLang="en-US"/>
          </a:p>
        </p:txBody>
      </p:sp>
    </p:spTree>
    <p:extLst>
      <p:ext uri="{BB962C8B-B14F-4D97-AF65-F5344CB8AC3E}">
        <p14:creationId xmlns:p14="http://schemas.microsoft.com/office/powerpoint/2010/main" val="155388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BF2A36-19A5-4CA0-9BB9-56EB015C67D7}" type="datetimeFigureOut">
              <a:rPr lang="en-US"/>
              <a:pPr>
                <a:defRPr/>
              </a:pPr>
              <a:t>30/03/17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7E4B76-640D-4EE1-AE11-E504B9082FB6}" type="slidenum">
              <a:rPr lang="en-US" altLang="en-US"/>
              <a:pPr>
                <a:defRPr/>
              </a:pPr>
              <a:t>‹#›</a:t>
            </a:fld>
            <a:endParaRPr lang="en-US" altLang="en-US"/>
          </a:p>
        </p:txBody>
      </p:sp>
    </p:spTree>
    <p:extLst>
      <p:ext uri="{BB962C8B-B14F-4D97-AF65-F5344CB8AC3E}">
        <p14:creationId xmlns:p14="http://schemas.microsoft.com/office/powerpoint/2010/main" val="424879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A1225D-25FF-4990-9EAB-292AB8BD887E}" type="datetimeFigureOut">
              <a:rPr lang="en-US"/>
              <a:pPr>
                <a:defRPr/>
              </a:pPr>
              <a:t>30/03/17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E1E342-5828-4B26-9745-CD0AA6537A3D}" type="slidenum">
              <a:rPr lang="en-US" altLang="en-US"/>
              <a:pPr>
                <a:defRPr/>
              </a:pPr>
              <a:t>‹#›</a:t>
            </a:fld>
            <a:endParaRPr lang="en-US" altLang="en-US"/>
          </a:p>
        </p:txBody>
      </p:sp>
    </p:spTree>
    <p:extLst>
      <p:ext uri="{BB962C8B-B14F-4D97-AF65-F5344CB8AC3E}">
        <p14:creationId xmlns:p14="http://schemas.microsoft.com/office/powerpoint/2010/main" val="377779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D9B4205F-139B-46E6-AF1C-4C979D403295}" type="datetimeFigureOut">
              <a:rPr lang="en-US"/>
              <a:pPr>
                <a:defRPr/>
              </a:pPr>
              <a:t>30/03/17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2534082-164F-496A-B77D-0C4C39BF3B62}" type="slidenum">
              <a:rPr lang="en-US" altLang="en-US"/>
              <a:pPr>
                <a:defRPr/>
              </a:pPr>
              <a:t>‹#›</a:t>
            </a:fld>
            <a:endParaRPr lang="en-US" altLang="en-US"/>
          </a:p>
        </p:txBody>
      </p:sp>
    </p:spTree>
    <p:extLst>
      <p:ext uri="{BB962C8B-B14F-4D97-AF65-F5344CB8AC3E}">
        <p14:creationId xmlns:p14="http://schemas.microsoft.com/office/powerpoint/2010/main" val="417554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01A2857-436E-4942-AF16-AF714735A4A9}" type="datetimeFigureOut">
              <a:rPr lang="en-US"/>
              <a:pPr>
                <a:defRPr/>
              </a:pPr>
              <a:t>30/03/17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2B4B33-0BE1-4080-9977-290BCFFD4599}" type="slidenum">
              <a:rPr lang="en-US" altLang="en-US"/>
              <a:pPr>
                <a:defRPr/>
              </a:pPr>
              <a:t>‹#›</a:t>
            </a:fld>
            <a:endParaRPr lang="en-US" altLang="en-US"/>
          </a:p>
        </p:txBody>
      </p:sp>
    </p:spTree>
    <p:extLst>
      <p:ext uri="{BB962C8B-B14F-4D97-AF65-F5344CB8AC3E}">
        <p14:creationId xmlns:p14="http://schemas.microsoft.com/office/powerpoint/2010/main" val="322734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556A003-5FF6-4ED6-A0B0-384DF1524F0C}" type="datetimeFigureOut">
              <a:rPr lang="en-US"/>
              <a:pPr>
                <a:defRPr/>
              </a:pPr>
              <a:t>30/03/17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ADB716-B0FA-4E86-ACB0-473FD35D8C3A}" type="slidenum">
              <a:rPr lang="en-US" altLang="en-US"/>
              <a:pPr>
                <a:defRPr/>
              </a:pPr>
              <a:t>‹#›</a:t>
            </a:fld>
            <a:endParaRPr lang="en-US" altLang="en-US"/>
          </a:p>
        </p:txBody>
      </p:sp>
    </p:spTree>
    <p:extLst>
      <p:ext uri="{BB962C8B-B14F-4D97-AF65-F5344CB8AC3E}">
        <p14:creationId xmlns:p14="http://schemas.microsoft.com/office/powerpoint/2010/main" val="11772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178AE5-F177-487F-A3DB-4B583F1F1FE7}" type="datetimeFigureOut">
              <a:rPr lang="en-US"/>
              <a:pPr>
                <a:defRPr/>
              </a:pPr>
              <a:t>30/03/17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D4E598-F523-48AF-8078-F5323342716D}" type="slidenum">
              <a:rPr lang="en-US" altLang="en-US"/>
              <a:pPr>
                <a:defRPr/>
              </a:pPr>
              <a:t>‹#›</a:t>
            </a:fld>
            <a:endParaRPr lang="en-US" altLang="en-US"/>
          </a:p>
        </p:txBody>
      </p:sp>
    </p:spTree>
    <p:extLst>
      <p:ext uri="{BB962C8B-B14F-4D97-AF65-F5344CB8AC3E}">
        <p14:creationId xmlns:p14="http://schemas.microsoft.com/office/powerpoint/2010/main" val="19069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1DC6F4-FE72-423B-BA6A-D1EB8E9C412C}" type="datetimeFigureOut">
              <a:rPr lang="en-US"/>
              <a:pPr>
                <a:defRPr/>
              </a:pPr>
              <a:t>30/03/17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250EB7-22BB-469C-8665-5958615983E6}" type="slidenum">
              <a:rPr lang="en-US" altLang="en-US"/>
              <a:pPr>
                <a:defRPr/>
              </a:pPr>
              <a:t>‹#›</a:t>
            </a:fld>
            <a:endParaRPr lang="en-US" altLang="en-US"/>
          </a:p>
        </p:txBody>
      </p:sp>
    </p:spTree>
    <p:extLst>
      <p:ext uri="{BB962C8B-B14F-4D97-AF65-F5344CB8AC3E}">
        <p14:creationId xmlns:p14="http://schemas.microsoft.com/office/powerpoint/2010/main" val="76701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103B47D-CB85-417A-8C6D-C346B9748A55}" type="datetimeFigureOut">
              <a:rPr lang="en-US"/>
              <a:pPr>
                <a:defRPr/>
              </a:pPr>
              <a:t>30/03/17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CF69D9E-0384-44F9-8500-66FDF6A83DF4}" type="slidenum">
              <a:rPr lang="en-US" altLang="en-US"/>
              <a:pPr>
                <a:defRPr/>
              </a:pPr>
              <a:t>‹#›</a:t>
            </a:fld>
            <a:endParaRPr lang="en-US" altLang="en-US"/>
          </a:p>
        </p:txBody>
      </p:sp>
    </p:spTree>
    <p:extLst>
      <p:ext uri="{BB962C8B-B14F-4D97-AF65-F5344CB8AC3E}">
        <p14:creationId xmlns:p14="http://schemas.microsoft.com/office/powerpoint/2010/main" val="25261656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CB2DC"/>
            </a:gs>
            <a:gs pos="10001">
              <a:srgbClr val="5CB2DC"/>
            </a:gs>
            <a:gs pos="100000">
              <a:srgbClr val="133F77"/>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24BBAC75-379A-4DC9-80C4-D0B763970F59}" type="datetimeFigureOut">
              <a:rPr lang="en-US"/>
              <a:pPr>
                <a:defRPr/>
              </a:pPr>
              <a:t>30/03/17</a:t>
            </a:fld>
            <a:endParaRPr lang="en-US"/>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F02C569D-F192-4FB4-9447-27D39D24E00B}"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71"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72" r:id="rId12"/>
    <p:sldLayoutId id="2147483967" r:id="rId13"/>
    <p:sldLayoutId id="2147483973" r:id="rId14"/>
    <p:sldLayoutId id="2147483968" r:id="rId15"/>
    <p:sldLayoutId id="2147483969" r:id="rId16"/>
    <p:sldLayoutId id="214748397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17375E"/>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17375E"/>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17375E"/>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17375E"/>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17375E"/>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osit.nv.gov/broadband"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315200" cy="1066800"/>
          </a:xfrm>
        </p:spPr>
        <p:txBody>
          <a:bodyPr>
            <a:normAutofit fontScale="90000"/>
          </a:bodyPr>
          <a:lstStyle/>
          <a:p>
            <a:pPr algn="ctr" eaLnBrk="1" fontAlgn="auto" hangingPunct="1">
              <a:spcAft>
                <a:spcPts val="0"/>
              </a:spcAft>
              <a:defRPr/>
            </a:pPr>
            <a:r>
              <a:rPr lang="en-US" sz="4000" b="1" cap="small" dirty="0" smtClean="0">
                <a:solidFill>
                  <a:srgbClr val="1B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Governor’s Office of Science, Innovation &amp; Technology</a:t>
            </a:r>
            <a:endParaRPr lang="en-US" sz="4000" b="1" cap="small" dirty="0">
              <a:solidFill>
                <a:srgbClr val="1B05BB"/>
              </a:solidFill>
              <a:effectLst>
                <a:outerShdw blurRad="38100" dist="38100" dir="2700000" algn="tl">
                  <a:srgbClr val="000000">
                    <a:alpha val="43137"/>
                  </a:srgbClr>
                </a:outerShdw>
              </a:effectLst>
            </a:endParaRPr>
          </a:p>
        </p:txBody>
      </p:sp>
      <p:sp>
        <p:nvSpPr>
          <p:cNvPr id="5123" name="Subtitle 2"/>
          <p:cNvSpPr>
            <a:spLocks noGrp="1"/>
          </p:cNvSpPr>
          <p:nvPr>
            <p:ph type="subTitle" idx="1"/>
          </p:nvPr>
        </p:nvSpPr>
        <p:spPr>
          <a:xfrm>
            <a:off x="914400" y="1600200"/>
            <a:ext cx="7315200" cy="3657600"/>
          </a:xfrm>
        </p:spPr>
        <p:txBody>
          <a:bodyPr/>
          <a:lstStyle/>
          <a:p>
            <a:pPr algn="ctr" eaLnBrk="1" hangingPunct="1">
              <a:spcAft>
                <a:spcPct val="0"/>
              </a:spcAft>
            </a:pPr>
            <a:r>
              <a:rPr lang="en-US" altLang="en-US" sz="2400" dirty="0" smtClean="0">
                <a:solidFill>
                  <a:srgbClr val="FFC000"/>
                </a:solidFill>
                <a:hlinkClick r:id="rId2"/>
              </a:rPr>
              <a:t>www.osit.nv.gov/broadband</a:t>
            </a:r>
            <a:r>
              <a:rPr lang="en-US" altLang="en-US" sz="2400" dirty="0" smtClean="0">
                <a:solidFill>
                  <a:srgbClr val="FFC000"/>
                </a:solidFill>
              </a:rPr>
              <a:t> </a:t>
            </a:r>
            <a:endParaRPr lang="en-US" altLang="en-US" sz="2400" u="sng" dirty="0" smtClean="0">
              <a:solidFill>
                <a:srgbClr val="FFC000"/>
              </a:solidFill>
            </a:endParaRPr>
          </a:p>
          <a:p>
            <a:pPr eaLnBrk="1" hangingPunct="1">
              <a:spcAft>
                <a:spcPct val="0"/>
              </a:spcAft>
            </a:pPr>
            <a:endParaRPr lang="en-US" altLang="en-US" sz="2400" dirty="0" smtClean="0">
              <a:solidFill>
                <a:srgbClr val="17375E"/>
              </a:solidFill>
            </a:endParaRPr>
          </a:p>
        </p:txBody>
      </p:sp>
      <p:sp>
        <p:nvSpPr>
          <p:cNvPr id="5124" name="TextBox 3"/>
          <p:cNvSpPr txBox="1">
            <a:spLocks noChangeArrowheads="1"/>
          </p:cNvSpPr>
          <p:nvPr/>
        </p:nvSpPr>
        <p:spPr bwMode="auto">
          <a:xfrm>
            <a:off x="762000" y="52578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i="1" dirty="0" smtClean="0"/>
              <a:t>For the “Planning</a:t>
            </a:r>
            <a:r>
              <a:rPr lang="en-US" altLang="en-US" sz="2000" i="1" dirty="0"/>
              <a:t>, Mapping &amp; Procurement of Broadband Activities</a:t>
            </a:r>
            <a:r>
              <a:rPr lang="en-US" altLang="en-US" sz="2400" i="1" dirty="0"/>
              <a:t>”</a:t>
            </a:r>
          </a:p>
          <a:p>
            <a:pPr algn="ctr" eaLnBrk="1" hangingPunct="1"/>
            <a:endParaRPr lang="en-US" altLang="en-US" sz="2400" i="1" dirty="0"/>
          </a:p>
        </p:txBody>
      </p:sp>
      <p:pic>
        <p:nvPicPr>
          <p:cNvPr id="5125" name="Picture 6" descr="http://leg.state.nv.us/NRS/NRS-235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2286000"/>
            <a:ext cx="300672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55" y="207706"/>
            <a:ext cx="6554788" cy="914400"/>
          </a:xfrm>
        </p:spPr>
        <p:txBody>
          <a:bodyPr>
            <a:normAutofit/>
          </a:bodyPr>
          <a:lstStyle/>
          <a:p>
            <a:pPr>
              <a:defRPr/>
            </a:pPr>
            <a:r>
              <a:rPr lang="en-US" b="1" dirty="0" smtClean="0">
                <a:effectLst>
                  <a:outerShdw blurRad="38100" dist="38100" dir="2700000" algn="tl">
                    <a:srgbClr val="000000">
                      <a:alpha val="43137"/>
                    </a:srgbClr>
                  </a:outerShdw>
                </a:effectLst>
              </a:rPr>
              <a:t>Nevada example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7755" y="914400"/>
            <a:ext cx="7467600" cy="685800"/>
          </a:xfrm>
        </p:spPr>
        <p:txBody>
          <a:bodyPr/>
          <a:lstStyle/>
          <a:p>
            <a:pPr marL="0" indent="0">
              <a:buNone/>
            </a:pPr>
            <a:endParaRPr lang="en-US" b="1" dirty="0"/>
          </a:p>
        </p:txBody>
      </p:sp>
      <p:pic>
        <p:nvPicPr>
          <p:cNvPr id="4" name="Picture 3"/>
          <p:cNvPicPr>
            <a:picLocks noChangeAspect="1"/>
          </p:cNvPicPr>
          <p:nvPr/>
        </p:nvPicPr>
        <p:blipFill>
          <a:blip r:embed="rId2"/>
          <a:stretch>
            <a:fillRect/>
          </a:stretch>
        </p:blipFill>
        <p:spPr>
          <a:xfrm>
            <a:off x="717755" y="1122106"/>
            <a:ext cx="6452104" cy="5050094"/>
          </a:xfrm>
          <a:prstGeom prst="rect">
            <a:avLst/>
          </a:prstGeom>
        </p:spPr>
      </p:pic>
    </p:spTree>
    <p:extLst>
      <p:ext uri="{BB962C8B-B14F-4D97-AF65-F5344CB8AC3E}">
        <p14:creationId xmlns:p14="http://schemas.microsoft.com/office/powerpoint/2010/main" val="27514579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788" cy="1524000"/>
          </a:xfrm>
        </p:spPr>
        <p:txBody>
          <a:bodyPr/>
          <a:lstStyle/>
          <a:p>
            <a:pPr>
              <a:defRPr/>
            </a:pPr>
            <a:endParaRPr lang="en-US" dirty="0"/>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0057" y="304800"/>
            <a:ext cx="8838015" cy="624840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3657600" cy="228600"/>
          </a:xfrm>
        </p:spPr>
        <p:txBody>
          <a:bodyPr>
            <a:normAutofit fontScale="90000"/>
          </a:bodyPr>
          <a:lstStyle/>
          <a:p>
            <a:pPr>
              <a:defRPr/>
            </a:pPr>
            <a:endParaRPr lang="en-US" dirty="0"/>
          </a:p>
        </p:txBody>
      </p:sp>
      <p:pic>
        <p:nvPicPr>
          <p:cNvPr id="4" name="Content Placeholder 3"/>
          <p:cNvPicPr>
            <a:picLocks noGrp="1" noChangeAspect="1"/>
          </p:cNvPicPr>
          <p:nvPr>
            <p:ph idx="1"/>
          </p:nvPr>
        </p:nvPicPr>
        <p:blipFill>
          <a:blip r:embed="rId2"/>
          <a:stretch>
            <a:fillRect/>
          </a:stretch>
        </p:blipFill>
        <p:spPr>
          <a:xfrm>
            <a:off x="513735" y="304800"/>
            <a:ext cx="8229600" cy="62524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33600"/>
            <a:ext cx="7620000" cy="1524000"/>
          </a:xfrm>
        </p:spPr>
        <p:txBody>
          <a:bodyPr/>
          <a:lstStyle/>
          <a:p>
            <a:pPr>
              <a:defRPr/>
            </a:pPr>
            <a:endParaRPr lang="en-US" dirty="0"/>
          </a:p>
        </p:txBody>
      </p:sp>
      <p:sp>
        <p:nvSpPr>
          <p:cNvPr id="2" name="Content Placeholder 1"/>
          <p:cNvSpPr>
            <a:spLocks noGrp="1"/>
          </p:cNvSpPr>
          <p:nvPr>
            <p:ph idx="1"/>
          </p:nvPr>
        </p:nvSpPr>
        <p:spPr>
          <a:xfrm>
            <a:off x="1143000" y="2362200"/>
            <a:ext cx="6096000" cy="838200"/>
          </a:xfrm>
        </p:spPr>
        <p:txBody>
          <a:bodyPr/>
          <a:lstStyle/>
          <a:p>
            <a:pPr marL="0" indent="0">
              <a:buNone/>
            </a:pPr>
            <a:endParaRPr lang="en-US" dirty="0"/>
          </a:p>
        </p:txBody>
      </p:sp>
      <p:pic>
        <p:nvPicPr>
          <p:cNvPr id="3" name="Picture 2"/>
          <p:cNvPicPr>
            <a:picLocks noChangeAspect="1"/>
          </p:cNvPicPr>
          <p:nvPr/>
        </p:nvPicPr>
        <p:blipFill>
          <a:blip r:embed="rId2"/>
          <a:stretch>
            <a:fillRect/>
          </a:stretch>
        </p:blipFill>
        <p:spPr>
          <a:xfrm>
            <a:off x="304800" y="838200"/>
            <a:ext cx="8652115"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pPr algn="ctr" eaLnBrk="1" hangingPunct="1">
              <a:defRPr/>
            </a:pPr>
            <a:r>
              <a:rPr lang="en-US" b="1" dirty="0" smtClean="0">
                <a:effectLst>
                  <a:outerShdw blurRad="38100" dist="38100" dir="2700000" algn="tl">
                    <a:srgbClr val="000000">
                      <a:alpha val="43137"/>
                    </a:srgbClr>
                  </a:outerShdw>
                </a:effectLst>
              </a:rPr>
              <a:t>RETURN ON INVESTMENT</a:t>
            </a:r>
            <a:endParaRPr lang="en-US"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3"/>
          <a:stretch>
            <a:fillRect/>
          </a:stretch>
        </p:blipFill>
        <p:spPr>
          <a:xfrm>
            <a:off x="641350" y="1179871"/>
            <a:ext cx="8096082" cy="5257800"/>
          </a:xfrm>
          <a:prstGeom prst="rect">
            <a:avLst/>
          </a:prstGeom>
        </p:spPr>
      </p:pic>
      <p:sp>
        <p:nvSpPr>
          <p:cNvPr id="4" name="Title 1"/>
          <p:cNvSpPr txBox="1">
            <a:spLocks/>
          </p:cNvSpPr>
          <p:nvPr/>
        </p:nvSpPr>
        <p:spPr>
          <a:xfrm>
            <a:off x="641350" y="2286000"/>
            <a:ext cx="7772400" cy="1524000"/>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endParaRPr lang="en-US" b="1" dirty="0">
              <a:effectLst>
                <a:outerShdw blurRad="38100" dist="38100" dir="2700000" algn="tl">
                  <a:srgbClr val="000000">
                    <a:alpha val="43137"/>
                  </a:srgbClr>
                </a:outerShdw>
              </a:effectLst>
            </a:endParaRPr>
          </a:p>
        </p:txBody>
      </p:sp>
      <p:sp>
        <p:nvSpPr>
          <p:cNvPr id="15365" name="Content Placeholder 4"/>
          <p:cNvSpPr txBox="1">
            <a:spLocks/>
          </p:cNvSpPr>
          <p:nvPr/>
        </p:nvSpPr>
        <p:spPr bwMode="auto">
          <a:xfrm>
            <a:off x="396622" y="3200400"/>
            <a:ext cx="7772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chemeClr val="tx1"/>
              </a:buClr>
              <a:buSzPct val="80000"/>
              <a:buFont typeface="Wingdings 3" panose="05040102010807070707" pitchFamily="18" charset="2"/>
              <a:buChar char=""/>
              <a:defRPr sz="2000">
                <a:solidFill>
                  <a:srgbClr val="17375E"/>
                </a:solidFill>
                <a:latin typeface="Century Gothic" panose="020B0502020202020204" pitchFamily="34" charset="0"/>
              </a:defRPr>
            </a:lvl1pPr>
            <a:lvl2pPr marL="742950" indent="-285750" defTabSz="457200">
              <a:spcBef>
                <a:spcPct val="20000"/>
              </a:spcBef>
              <a:spcAft>
                <a:spcPts val="600"/>
              </a:spcAft>
              <a:buClr>
                <a:schemeClr val="tx1"/>
              </a:buClr>
              <a:buSzPct val="80000"/>
              <a:buFont typeface="Wingdings 3" panose="05040102010807070707" pitchFamily="18" charset="2"/>
              <a:buChar char=""/>
              <a:defRPr>
                <a:solidFill>
                  <a:srgbClr val="17375E"/>
                </a:solidFill>
                <a:latin typeface="Century Gothic" panose="020B0502020202020204" pitchFamily="34" charset="0"/>
              </a:defRPr>
            </a:lvl2pPr>
            <a:lvl3pPr marL="1200150" indent="-285750" defTabSz="457200">
              <a:spcBef>
                <a:spcPct val="20000"/>
              </a:spcBef>
              <a:spcAft>
                <a:spcPts val="600"/>
              </a:spcAft>
              <a:buClr>
                <a:schemeClr val="tx1"/>
              </a:buClr>
              <a:buSzPct val="80000"/>
              <a:buFont typeface="Wingdings 3" panose="05040102010807070707" pitchFamily="18" charset="2"/>
              <a:buChar char=""/>
              <a:defRPr sz="1600">
                <a:solidFill>
                  <a:srgbClr val="17375E"/>
                </a:solidFill>
                <a:latin typeface="Century Gothic" panose="020B0502020202020204" pitchFamily="34" charset="0"/>
              </a:defRPr>
            </a:lvl3pPr>
            <a:lvl4pPr marL="1543050" indent="-171450" defTabSz="457200">
              <a:spcBef>
                <a:spcPct val="20000"/>
              </a:spcBef>
              <a:spcAft>
                <a:spcPts val="600"/>
              </a:spcAft>
              <a:buClr>
                <a:schemeClr val="tx1"/>
              </a:buClr>
              <a:buSzPct val="80000"/>
              <a:buFont typeface="Wingdings 3" panose="05040102010807070707" pitchFamily="18" charset="2"/>
              <a:buChar char=""/>
              <a:defRPr sz="1400">
                <a:solidFill>
                  <a:srgbClr val="17375E"/>
                </a:solidFill>
                <a:latin typeface="Century Gothic" panose="020B0502020202020204" pitchFamily="34" charset="0"/>
              </a:defRPr>
            </a:lvl4pPr>
            <a:lvl5pPr marL="2000250" indent="-171450" defTabSz="457200">
              <a:spcBef>
                <a:spcPct val="20000"/>
              </a:spcBef>
              <a:spcAft>
                <a:spcPts val="600"/>
              </a:spcAft>
              <a:buClr>
                <a:schemeClr val="tx1"/>
              </a:buClr>
              <a:buSzPct val="80000"/>
              <a:buFont typeface="Wingdings 3" panose="05040102010807070707" pitchFamily="18" charset="2"/>
              <a:buChar char=""/>
              <a:defRPr sz="1400">
                <a:solidFill>
                  <a:srgbClr val="17375E"/>
                </a:solidFill>
                <a:latin typeface="Century Gothic" panose="020B0502020202020204" pitchFamily="34" charset="0"/>
              </a:defRPr>
            </a:lvl5pPr>
            <a:lvl6pPr marL="2457450" indent="-17145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17375E"/>
                </a:solidFill>
                <a:latin typeface="Century Gothic" panose="020B0502020202020204" pitchFamily="34" charset="0"/>
              </a:defRPr>
            </a:lvl6pPr>
            <a:lvl7pPr marL="2914650" indent="-17145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17375E"/>
                </a:solidFill>
                <a:latin typeface="Century Gothic" panose="020B0502020202020204" pitchFamily="34" charset="0"/>
              </a:defRPr>
            </a:lvl7pPr>
            <a:lvl8pPr marL="3371850" indent="-17145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17375E"/>
                </a:solidFill>
                <a:latin typeface="Century Gothic" panose="020B0502020202020204" pitchFamily="34" charset="0"/>
              </a:defRPr>
            </a:lvl8pPr>
            <a:lvl9pPr marL="3829050" indent="-17145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17375E"/>
                </a:solidFill>
                <a:latin typeface="Century Gothic" panose="020B0502020202020204" pitchFamily="34" charset="0"/>
              </a:defRPr>
            </a:lvl9pPr>
          </a:lstStyle>
          <a:p>
            <a:pPr>
              <a:buFont typeface="Wingdings 3" panose="05040102010807070707" pitchFamily="18" charset="2"/>
              <a:buNone/>
            </a:pPr>
            <a:r>
              <a:rPr lang="en-US" altLang="en-US" dirty="0" smtClean="0">
                <a:solidFill>
                  <a:schemeClr val="tx1"/>
                </a:solidFill>
              </a:rPr>
              <a:t>.</a:t>
            </a:r>
            <a:endParaRPr lang="en-US" alt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103" y="228600"/>
            <a:ext cx="7391400" cy="1219200"/>
          </a:xfrm>
        </p:spPr>
        <p:txBody>
          <a:bodyPr>
            <a:normAutofit/>
          </a:bodyPr>
          <a:lstStyle/>
          <a:p>
            <a:pPr algn="ctr">
              <a:defRPr/>
            </a:pP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3124200"/>
            <a:ext cx="7467600" cy="3124200"/>
          </a:xfrm>
        </p:spPr>
        <p:txBody>
          <a:bodyPr/>
          <a:lstStyle/>
          <a:p>
            <a:pPr>
              <a:defRPr/>
            </a:pPr>
            <a:r>
              <a:rPr lang="en-US" b="1" dirty="0" smtClean="0">
                <a:solidFill>
                  <a:schemeClr val="tx1"/>
                </a:solidFill>
                <a:effectLst>
                  <a:outerShdw blurRad="38100" dist="38100" dir="2700000" algn="tl">
                    <a:srgbClr val="000000">
                      <a:alpha val="43137"/>
                    </a:srgbClr>
                  </a:outerShdw>
                </a:effectLst>
              </a:rPr>
              <a:t>IMPLEMENTING A “DIG ONCE” POLICY</a:t>
            </a:r>
          </a:p>
          <a:p>
            <a:pPr lvl="1">
              <a:defRPr/>
            </a:pPr>
            <a:r>
              <a:rPr lang="en-US" b="1" dirty="0" smtClean="0">
                <a:solidFill>
                  <a:schemeClr val="tx1"/>
                </a:solidFill>
                <a:effectLst>
                  <a:outerShdw blurRad="38100" dist="38100" dir="2700000" algn="tl">
                    <a:srgbClr val="000000">
                      <a:alpha val="43137"/>
                    </a:srgbClr>
                  </a:outerShdw>
                </a:effectLst>
              </a:rPr>
              <a:t>2012 Executive Order to facilitate deployment of BB on federal lands, ROWs, federally assisted highways and tribal lands. Urged collaboration between agencies and USDOT to work with state and local agencies to implement policies that could facilitate BB deployment.</a:t>
            </a:r>
          </a:p>
          <a:p>
            <a:pPr>
              <a:defRPr/>
            </a:pPr>
            <a:r>
              <a:rPr lang="en-US" b="1" dirty="0" smtClean="0">
                <a:solidFill>
                  <a:schemeClr val="tx1"/>
                </a:solidFill>
                <a:effectLst>
                  <a:outerShdw blurRad="38100" dist="38100" dir="2700000" algn="tl">
                    <a:srgbClr val="000000">
                      <a:alpha val="43137"/>
                    </a:srgbClr>
                  </a:outerShdw>
                </a:effectLst>
              </a:rPr>
              <a:t>DIFFERENT TYPES OF “DIG ONCE” PRACTICES</a:t>
            </a:r>
          </a:p>
          <a:p>
            <a:pPr>
              <a:defRPr/>
            </a:pPr>
            <a:r>
              <a:rPr lang="en-US" b="1" dirty="0" smtClean="0">
                <a:solidFill>
                  <a:schemeClr val="tx1"/>
                </a:solidFill>
                <a:effectLst>
                  <a:outerShdw blurRad="38100" dist="38100" dir="2700000" algn="tl">
                    <a:srgbClr val="000000">
                      <a:alpha val="43137"/>
                    </a:srgbClr>
                  </a:outerShdw>
                </a:effectLst>
              </a:rPr>
              <a:t>GOAL – MINIMIZE EXCAVATIONS AND COSTS</a:t>
            </a:r>
          </a:p>
        </p:txBody>
      </p:sp>
      <p:graphicFrame>
        <p:nvGraphicFramePr>
          <p:cNvPr id="6" name="Diagram 5"/>
          <p:cNvGraphicFramePr/>
          <p:nvPr>
            <p:extLst>
              <p:ext uri="{D42A27DB-BD31-4B8C-83A1-F6EECF244321}">
                <p14:modId xmlns:p14="http://schemas.microsoft.com/office/powerpoint/2010/main" val="790958936"/>
              </p:ext>
            </p:extLst>
          </p:nvPr>
        </p:nvGraphicFramePr>
        <p:xfrm>
          <a:off x="1676400" y="228600"/>
          <a:ext cx="5638800" cy="2956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040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219200"/>
          </a:xfrm>
        </p:spPr>
        <p:txBody>
          <a:bodyPr>
            <a:normAutofit fontScale="90000"/>
          </a:bodyPr>
          <a:lstStyle/>
          <a:p>
            <a:pPr algn="ctr">
              <a:defRPr/>
            </a:pPr>
            <a:r>
              <a:rPr lang="en-US" altLang="en-US" b="1" dirty="0" smtClean="0">
                <a:effectLst>
                  <a:outerShdw blurRad="38100" dist="38100" dir="2700000" algn="tl">
                    <a:srgbClr val="000000">
                      <a:alpha val="43137"/>
                    </a:srgbClr>
                  </a:outerShdw>
                </a:effectLst>
              </a:rPr>
              <a:t/>
            </a:r>
            <a:br>
              <a:rPr lang="en-US" altLang="en-US" b="1" dirty="0" smtClean="0">
                <a:effectLst>
                  <a:outerShdw blurRad="38100" dist="38100" dir="2700000" algn="tl">
                    <a:srgbClr val="000000">
                      <a:alpha val="43137"/>
                    </a:srgbClr>
                  </a:outerShdw>
                </a:effectLst>
              </a:rPr>
            </a:br>
            <a:r>
              <a:rPr lang="en-US" altLang="en-US" b="1" dirty="0" smtClean="0">
                <a:effectLst>
                  <a:outerShdw blurRad="38100" dist="38100" dir="2700000" algn="tl">
                    <a:srgbClr val="000000">
                      <a:alpha val="43137"/>
                    </a:srgbClr>
                  </a:outerShdw>
                </a:effectLst>
              </a:rPr>
              <a:t>reviewing best practices IN </a:t>
            </a:r>
            <a:br>
              <a:rPr lang="en-US" altLang="en-US" b="1" dirty="0" smtClean="0">
                <a:effectLst>
                  <a:outerShdw blurRad="38100" dist="38100" dir="2700000" algn="tl">
                    <a:srgbClr val="000000">
                      <a:alpha val="43137"/>
                    </a:srgbClr>
                  </a:outerShdw>
                </a:effectLst>
              </a:rPr>
            </a:br>
            <a:r>
              <a:rPr lang="en-US" altLang="en-US" b="1" dirty="0" smtClean="0">
                <a:effectLst>
                  <a:outerShdw blurRad="38100" dist="38100" dir="2700000" algn="tl">
                    <a:srgbClr val="000000">
                      <a:alpha val="43137"/>
                    </a:srgbClr>
                  </a:outerShdw>
                </a:effectLst>
              </a:rPr>
              <a:t>OTHER STATES &amp; 2016 TASK FORCE RECOMMENDATIONS led to Sb 53</a:t>
            </a:r>
            <a:br>
              <a:rPr lang="en-US" alt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243" name="Content Placeholder 2"/>
          <p:cNvSpPr>
            <a:spLocks noGrp="1"/>
          </p:cNvSpPr>
          <p:nvPr>
            <p:ph idx="1"/>
          </p:nvPr>
        </p:nvSpPr>
        <p:spPr>
          <a:xfrm>
            <a:off x="381000" y="1295400"/>
            <a:ext cx="8039100" cy="4800600"/>
          </a:xfrm>
        </p:spPr>
        <p:txBody>
          <a:bodyPr/>
          <a:lstStyle/>
          <a:p>
            <a:pPr marL="457200" lvl="1" indent="0">
              <a:buNone/>
            </a:pPr>
            <a:endParaRPr lang="en-US" altLang="en-US" sz="1600" dirty="0" smtClean="0">
              <a:solidFill>
                <a:schemeClr val="tx1"/>
              </a:solidFill>
            </a:endParaRPr>
          </a:p>
          <a:p>
            <a:pPr marL="457200" lvl="1" indent="0">
              <a:buNone/>
            </a:pPr>
            <a:r>
              <a:rPr lang="en-US" altLang="en-US" sz="2000" b="1" dirty="0" smtClean="0">
                <a:solidFill>
                  <a:schemeClr val="tx1"/>
                </a:solidFill>
              </a:rPr>
              <a:t>S.B. 53 is a bill that addresses three key areas:</a:t>
            </a:r>
          </a:p>
          <a:p>
            <a:pPr marL="800100" lvl="1" indent="-342900">
              <a:buAutoNum type="arabicPeriod"/>
            </a:pPr>
            <a:r>
              <a:rPr lang="en-US" altLang="en-US" sz="2000" dirty="0" smtClean="0">
                <a:solidFill>
                  <a:schemeClr val="tx1"/>
                </a:solidFill>
              </a:rPr>
              <a:t>Expands the role/responsibilities of OSIT</a:t>
            </a:r>
          </a:p>
          <a:p>
            <a:pPr marL="800100" lvl="1" indent="-342900">
              <a:buAutoNum type="arabicPeriod"/>
            </a:pPr>
            <a:r>
              <a:rPr lang="en-US" altLang="en-US" sz="2000" dirty="0" smtClean="0">
                <a:solidFill>
                  <a:schemeClr val="tx1"/>
                </a:solidFill>
              </a:rPr>
              <a:t>Allows public records concerning fiber infrastructure, maps, diagrams, etc. to be brought under the umbrella of critical infrastructure or homeland security so as to allow an agency to declare these records confidential.  </a:t>
            </a:r>
          </a:p>
          <a:p>
            <a:pPr marL="800100" lvl="1" indent="-342900">
              <a:buAutoNum type="arabicPeriod"/>
            </a:pPr>
            <a:r>
              <a:rPr lang="en-US" altLang="en-US" sz="2000" dirty="0">
                <a:solidFill>
                  <a:schemeClr val="tx1"/>
                </a:solidFill>
              </a:rPr>
              <a:t>T</a:t>
            </a:r>
            <a:r>
              <a:rPr lang="en-US" altLang="en-US" sz="2000" dirty="0" smtClean="0">
                <a:solidFill>
                  <a:schemeClr val="tx1"/>
                </a:solidFill>
              </a:rPr>
              <a:t>akes the best practices implemented by the Utah DOT and implements them here in Nevada. </a:t>
            </a:r>
          </a:p>
          <a:p>
            <a:pPr marL="457200" lvl="1" indent="0">
              <a:buNone/>
            </a:pPr>
            <a:endParaRPr lang="en-US" altLang="en-US" dirty="0" smtClean="0">
              <a:solidFill>
                <a:schemeClr val="tx1"/>
              </a:solidFill>
            </a:endParaRPr>
          </a:p>
          <a:p>
            <a:pPr marL="457200" lvl="1" indent="0">
              <a:buNone/>
            </a:pPr>
            <a:endParaRPr lang="en-US" altLang="en-US" sz="2000" dirty="0" smtClean="0">
              <a:solidFill>
                <a:schemeClr val="tx1"/>
              </a:solidFill>
            </a:endParaRPr>
          </a:p>
        </p:txBody>
      </p:sp>
    </p:spTree>
    <p:extLst>
      <p:ext uri="{BB962C8B-B14F-4D97-AF65-F5344CB8AC3E}">
        <p14:creationId xmlns:p14="http://schemas.microsoft.com/office/powerpoint/2010/main" val="4012196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6554867" cy="1524000"/>
          </a:xfrm>
        </p:spPr>
        <p:txBody>
          <a:bodyPr>
            <a:normAutofit fontScale="90000"/>
          </a:bodyPr>
          <a:lstStyle/>
          <a:p>
            <a:r>
              <a:rPr lang="en-US" b="1" dirty="0" smtClean="0">
                <a:effectLst>
                  <a:outerShdw blurRad="38100" dist="38100" dir="2700000" algn="tl">
                    <a:srgbClr val="000000">
                      <a:alpha val="43137"/>
                    </a:srgbClr>
                  </a:outerShdw>
                </a:effectLst>
              </a:rPr>
              <a:t>The need for change – CURRENT RESTRICTIONS ON NDOT:</a:t>
            </a:r>
            <a:r>
              <a:rPr lang="en-US" sz="2900" b="1" dirty="0">
                <a:effectLst>
                  <a:outerShdw blurRad="38100" dist="38100" dir="2700000" algn="tl">
                    <a:srgbClr val="000000">
                      <a:alpha val="43137"/>
                    </a:srgbClr>
                  </a:outerShdw>
                </a:effectLst>
              </a:rPr>
              <a:t/>
            </a:r>
            <a:br>
              <a:rPr lang="en-US" sz="2900" b="1" dirty="0">
                <a:effectLst>
                  <a:outerShdw blurRad="38100" dist="38100" dir="2700000" algn="tl">
                    <a:srgbClr val="000000">
                      <a:alpha val="43137"/>
                    </a:srgbClr>
                  </a:outerShdw>
                </a:effectLst>
              </a:rPr>
            </a:br>
            <a:endParaRPr lang="en-US" sz="29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143000"/>
            <a:ext cx="8305800" cy="4876800"/>
          </a:xfrm>
        </p:spPr>
        <p:txBody>
          <a:bodyPr/>
          <a:lstStyle/>
          <a:p>
            <a:pPr lvl="1">
              <a:spcAft>
                <a:spcPts val="1000"/>
              </a:spcAft>
            </a:pPr>
            <a:r>
              <a:rPr lang="en-US" altLang="en-US" sz="2400" dirty="0" smtClean="0">
                <a:solidFill>
                  <a:schemeClr val="tx1"/>
                </a:solidFill>
              </a:rPr>
              <a:t>Current definition of “</a:t>
            </a:r>
            <a:r>
              <a:rPr lang="en-US" altLang="en-US" sz="2400" dirty="0" smtClean="0">
                <a:solidFill>
                  <a:srgbClr val="92D050"/>
                </a:solidFill>
              </a:rPr>
              <a:t>transportation facility</a:t>
            </a:r>
            <a:r>
              <a:rPr lang="en-US" altLang="en-US" sz="2400" dirty="0" smtClean="0">
                <a:solidFill>
                  <a:schemeClr val="tx1"/>
                </a:solidFill>
              </a:rPr>
              <a:t>”</a:t>
            </a:r>
          </a:p>
          <a:p>
            <a:pPr lvl="1">
              <a:spcAft>
                <a:spcPts val="1000"/>
              </a:spcAft>
            </a:pPr>
            <a:r>
              <a:rPr lang="en-US" altLang="en-US" sz="2400" dirty="0" smtClean="0">
                <a:solidFill>
                  <a:schemeClr val="tx1"/>
                </a:solidFill>
              </a:rPr>
              <a:t>Restrictions on using highway funds for anything other than “transportation facilities.”</a:t>
            </a:r>
          </a:p>
          <a:p>
            <a:pPr lvl="1">
              <a:spcAft>
                <a:spcPts val="1000"/>
              </a:spcAft>
            </a:pPr>
            <a:r>
              <a:rPr lang="en-US" altLang="en-US" sz="2400" dirty="0" smtClean="0">
                <a:solidFill>
                  <a:schemeClr val="tx1"/>
                </a:solidFill>
              </a:rPr>
              <a:t>Restrictions on working with private companies</a:t>
            </a:r>
          </a:p>
          <a:p>
            <a:pPr marL="457200" lvl="1" indent="0">
              <a:spcAft>
                <a:spcPts val="1000"/>
              </a:spcAft>
              <a:buNone/>
            </a:pPr>
            <a:endParaRPr lang="en-US" altLang="en-US" sz="2400" dirty="0">
              <a:solidFill>
                <a:srgbClr val="92D050"/>
              </a:solidFill>
            </a:endParaRPr>
          </a:p>
          <a:p>
            <a:endParaRPr lang="en-US" dirty="0"/>
          </a:p>
        </p:txBody>
      </p:sp>
    </p:spTree>
    <p:extLst>
      <p:ext uri="{BB962C8B-B14F-4D97-AF65-F5344CB8AC3E}">
        <p14:creationId xmlns:p14="http://schemas.microsoft.com/office/powerpoint/2010/main" val="3053472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554867" cy="1524000"/>
          </a:xfrm>
        </p:spPr>
        <p:txBody>
          <a:bodyPr>
            <a:normAutofit/>
          </a:bodyPr>
          <a:lstStyle/>
          <a:p>
            <a:r>
              <a:rPr lang="en-US" b="1" dirty="0" smtClean="0">
                <a:effectLst>
                  <a:outerShdw blurRad="38100" dist="38100" dir="2700000" algn="tl">
                    <a:srgbClr val="000000">
                      <a:alpha val="43137"/>
                    </a:srgbClr>
                  </a:outerShdw>
                </a:effectLst>
              </a:rPr>
              <a:t>Fiber trading – what is it and how will it work?</a:t>
            </a:r>
            <a:r>
              <a:rPr lang="en-US" sz="2900" b="1" dirty="0">
                <a:effectLst>
                  <a:outerShdw blurRad="38100" dist="38100" dir="2700000" algn="tl">
                    <a:srgbClr val="000000">
                      <a:alpha val="43137"/>
                    </a:srgbClr>
                  </a:outerShdw>
                </a:effectLst>
              </a:rPr>
              <a:t/>
            </a:r>
            <a:br>
              <a:rPr lang="en-US" sz="2900" b="1" dirty="0">
                <a:effectLst>
                  <a:outerShdw blurRad="38100" dist="38100" dir="2700000" algn="tl">
                    <a:srgbClr val="000000">
                      <a:alpha val="43137"/>
                    </a:srgbClr>
                  </a:outerShdw>
                </a:effectLst>
              </a:rPr>
            </a:br>
            <a:endParaRPr lang="en-US" sz="29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305800" cy="4876800"/>
          </a:xfrm>
        </p:spPr>
        <p:txBody>
          <a:bodyPr/>
          <a:lstStyle/>
          <a:p>
            <a:pPr lvl="1">
              <a:spcAft>
                <a:spcPts val="1000"/>
              </a:spcAft>
            </a:pPr>
            <a:r>
              <a:rPr lang="en-US" altLang="en-US" sz="2000" b="1" dirty="0" smtClean="0">
                <a:solidFill>
                  <a:schemeClr val="tx1"/>
                </a:solidFill>
              </a:rPr>
              <a:t>ADVANCED PLANNING </a:t>
            </a:r>
            <a:r>
              <a:rPr lang="en-US" altLang="en-US" sz="2000" dirty="0" smtClean="0">
                <a:solidFill>
                  <a:schemeClr val="tx1"/>
                </a:solidFill>
              </a:rPr>
              <a:t>– Regular engagement with telecoms; Solicitation of annual “wish list”</a:t>
            </a:r>
          </a:p>
          <a:p>
            <a:pPr lvl="1">
              <a:spcAft>
                <a:spcPts val="1000"/>
              </a:spcAft>
            </a:pPr>
            <a:r>
              <a:rPr lang="en-US" altLang="en-US" sz="2000" b="1" dirty="0" smtClean="0">
                <a:solidFill>
                  <a:schemeClr val="tx1"/>
                </a:solidFill>
              </a:rPr>
              <a:t>HIGHWAY PROJECTS/EXPANSION OF THE ITS SYSTEM </a:t>
            </a:r>
            <a:r>
              <a:rPr lang="en-US" altLang="en-US" sz="2000" dirty="0" smtClean="0">
                <a:solidFill>
                  <a:schemeClr val="tx1"/>
                </a:solidFill>
              </a:rPr>
              <a:t>– highway projects will receive additional conduit</a:t>
            </a:r>
          </a:p>
          <a:p>
            <a:pPr lvl="1">
              <a:spcAft>
                <a:spcPts val="1000"/>
              </a:spcAft>
            </a:pPr>
            <a:r>
              <a:rPr lang="en-US" altLang="en-US" sz="2000" b="1" dirty="0" smtClean="0">
                <a:solidFill>
                  <a:schemeClr val="tx1"/>
                </a:solidFill>
              </a:rPr>
              <a:t>ESTABLISH VALUE – </a:t>
            </a:r>
            <a:r>
              <a:rPr lang="en-US" altLang="en-US" sz="2000" dirty="0" smtClean="0">
                <a:solidFill>
                  <a:schemeClr val="tx1"/>
                </a:solidFill>
              </a:rPr>
              <a:t>Cost of the conduit, fiber, trenching, etc. will be value.  Values will be reviewed by Council who will ensure they are fair and reasonable.</a:t>
            </a:r>
          </a:p>
          <a:p>
            <a:pPr lvl="1">
              <a:spcAft>
                <a:spcPts val="1000"/>
              </a:spcAft>
            </a:pPr>
            <a:r>
              <a:rPr lang="en-US" altLang="en-US" sz="2000" b="1" dirty="0" smtClean="0">
                <a:solidFill>
                  <a:schemeClr val="tx1"/>
                </a:solidFill>
              </a:rPr>
              <a:t>OFFER TRADE – </a:t>
            </a:r>
            <a:r>
              <a:rPr lang="en-US" altLang="en-US" sz="2000" dirty="0" smtClean="0">
                <a:solidFill>
                  <a:schemeClr val="tx1"/>
                </a:solidFill>
              </a:rPr>
              <a:t>Can include any other type of fiber/communication asset in any other location.  Not just “conduit for conduit.”  </a:t>
            </a:r>
          </a:p>
          <a:p>
            <a:pPr lvl="1">
              <a:spcAft>
                <a:spcPts val="1000"/>
              </a:spcAft>
            </a:pPr>
            <a:r>
              <a:rPr lang="en-US" altLang="en-US" sz="2000" b="1" dirty="0" smtClean="0">
                <a:solidFill>
                  <a:schemeClr val="tx1"/>
                </a:solidFill>
              </a:rPr>
              <a:t>TRADES PREFERABLE – </a:t>
            </a:r>
            <a:r>
              <a:rPr lang="en-US" altLang="en-US" sz="2000" dirty="0" smtClean="0">
                <a:solidFill>
                  <a:schemeClr val="tx1"/>
                </a:solidFill>
              </a:rPr>
              <a:t>Keep balance on the books.  Ability to bank values.  </a:t>
            </a:r>
            <a:endParaRPr lang="en-US" dirty="0"/>
          </a:p>
        </p:txBody>
      </p:sp>
    </p:spTree>
    <p:extLst>
      <p:ext uri="{BB962C8B-B14F-4D97-AF65-F5344CB8AC3E}">
        <p14:creationId xmlns:p14="http://schemas.microsoft.com/office/powerpoint/2010/main" val="363169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838200"/>
          </a:xfrm>
        </p:spPr>
        <p:txBody>
          <a:bodyPr/>
          <a:lstStyle/>
          <a:p>
            <a:pPr algn="ctr">
              <a:defRPr/>
            </a:pPr>
            <a:r>
              <a:rPr lang="en-US" b="1" dirty="0" smtClean="0">
                <a:effectLst>
                  <a:outerShdw blurRad="38100" dist="38100" dir="2700000" algn="tl">
                    <a:srgbClr val="000000">
                      <a:alpha val="43137"/>
                    </a:srgbClr>
                  </a:outerShdw>
                </a:effectLst>
              </a:rPr>
              <a:t>UDOT Example</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9738" y="914400"/>
            <a:ext cx="8305800" cy="5419725"/>
          </a:xfrm>
        </p:spPr>
        <p:txBody>
          <a:bodyPr/>
          <a:lstStyle/>
          <a:p>
            <a:pPr marL="0" indent="0">
              <a:buFont typeface="Wingdings 3" panose="05040102010807070707" pitchFamily="18" charset="2"/>
              <a:buNone/>
              <a:defRPr/>
            </a:pPr>
            <a:r>
              <a:rPr lang="en-US" b="1" dirty="0" smtClean="0">
                <a:solidFill>
                  <a:schemeClr val="tx1"/>
                </a:solidFill>
                <a:effectLst>
                  <a:outerShdw blurRad="38100" dist="38100" dir="2700000" algn="tl">
                    <a:srgbClr val="000000">
                      <a:alpha val="43137"/>
                    </a:srgbClr>
                  </a:outerShdw>
                </a:effectLst>
              </a:rPr>
              <a:t>Trade with Crown Castle International, a wireless infrastructure company that supports all carriers</a:t>
            </a:r>
            <a:r>
              <a:rPr lang="en-US" b="1" dirty="0" smtClean="0">
                <a:solidFill>
                  <a:schemeClr val="tx1"/>
                </a:solidFill>
              </a:rPr>
              <a:t> </a:t>
            </a:r>
          </a:p>
          <a:p>
            <a:pPr lvl="1">
              <a:defRPr/>
            </a:pPr>
            <a:r>
              <a:rPr lang="en-US" sz="2000" b="1" dirty="0" smtClean="0">
                <a:solidFill>
                  <a:schemeClr val="tx1"/>
                </a:solidFill>
                <a:effectLst>
                  <a:outerShdw blurRad="38100" dist="38100" dir="2700000" algn="tl">
                    <a:srgbClr val="000000">
                      <a:alpha val="43137"/>
                    </a:srgbClr>
                  </a:outerShdw>
                </a:effectLst>
              </a:rPr>
              <a:t>Crown Castle received:</a:t>
            </a:r>
          </a:p>
          <a:p>
            <a:pPr lvl="2">
              <a:defRPr/>
            </a:pPr>
            <a:r>
              <a:rPr lang="en-US" b="1" dirty="0">
                <a:solidFill>
                  <a:schemeClr val="tx1"/>
                </a:solidFill>
              </a:rPr>
              <a:t>B</a:t>
            </a:r>
            <a:r>
              <a:rPr lang="en-US" b="1" dirty="0" smtClean="0">
                <a:solidFill>
                  <a:schemeClr val="tx1"/>
                </a:solidFill>
              </a:rPr>
              <a:t>uilt a fiber-optic backbone in the ROW</a:t>
            </a:r>
          </a:p>
          <a:p>
            <a:pPr lvl="2">
              <a:defRPr/>
            </a:pPr>
            <a:r>
              <a:rPr lang="en-US" b="1" dirty="0" smtClean="0">
                <a:solidFill>
                  <a:schemeClr val="tx1"/>
                </a:solidFill>
              </a:rPr>
              <a:t>Wireless towers in ROW</a:t>
            </a:r>
          </a:p>
          <a:p>
            <a:pPr lvl="2">
              <a:defRPr/>
            </a:pPr>
            <a:r>
              <a:rPr lang="en-US" b="1" dirty="0" smtClean="0">
                <a:solidFill>
                  <a:schemeClr val="tx1"/>
                </a:solidFill>
              </a:rPr>
              <a:t>Use of UDOT fiber conduit</a:t>
            </a:r>
          </a:p>
          <a:p>
            <a:pPr lvl="2">
              <a:defRPr/>
            </a:pPr>
            <a:r>
              <a:rPr lang="en-US" b="1" dirty="0" smtClean="0">
                <a:solidFill>
                  <a:schemeClr val="tx1"/>
                </a:solidFill>
              </a:rPr>
              <a:t>Hub building on UDOT ROW</a:t>
            </a:r>
          </a:p>
          <a:p>
            <a:pPr marL="796925" lvl="2">
              <a:defRPr/>
            </a:pPr>
            <a:r>
              <a:rPr lang="en-US" sz="2000" b="1" dirty="0" smtClean="0">
                <a:solidFill>
                  <a:schemeClr val="tx1"/>
                </a:solidFill>
                <a:effectLst>
                  <a:outerShdw blurRad="38100" dist="38100" dir="2700000" algn="tl">
                    <a:srgbClr val="000000">
                      <a:alpha val="43137"/>
                    </a:srgbClr>
                  </a:outerShdw>
                </a:effectLst>
              </a:rPr>
              <a:t>UDOT received:</a:t>
            </a:r>
          </a:p>
          <a:p>
            <a:pPr marL="1139825" lvl="3">
              <a:defRPr/>
            </a:pPr>
            <a:r>
              <a:rPr lang="en-US" b="1" dirty="0" smtClean="0">
                <a:solidFill>
                  <a:schemeClr val="tx1"/>
                </a:solidFill>
              </a:rPr>
              <a:t> 24 strands of fiber cable</a:t>
            </a:r>
          </a:p>
          <a:p>
            <a:pPr marL="1139825" lvl="3">
              <a:defRPr/>
            </a:pPr>
            <a:r>
              <a:rPr lang="en-US" b="1" dirty="0" smtClean="0">
                <a:solidFill>
                  <a:schemeClr val="tx1"/>
                </a:solidFill>
              </a:rPr>
              <a:t>Spare conduit</a:t>
            </a:r>
          </a:p>
          <a:p>
            <a:pPr marL="1139825" lvl="3">
              <a:defRPr/>
            </a:pPr>
            <a:r>
              <a:rPr lang="en-US" b="1" dirty="0" smtClean="0">
                <a:solidFill>
                  <a:schemeClr val="tx1"/>
                </a:solidFill>
              </a:rPr>
              <a:t>Access to all poles for equipment Road Weather Information System installed</a:t>
            </a:r>
          </a:p>
          <a:p>
            <a:pPr marL="1139825" lvl="3">
              <a:defRPr/>
            </a:pPr>
            <a:r>
              <a:rPr lang="en-US" b="1" dirty="0" smtClean="0">
                <a:solidFill>
                  <a:schemeClr val="tx1"/>
                </a:solidFill>
              </a:rPr>
              <a:t>Power for devices</a:t>
            </a:r>
          </a:p>
          <a:p>
            <a:pPr marL="1139825" lvl="3">
              <a:defRPr/>
            </a:pPr>
            <a:r>
              <a:rPr lang="en-US" b="1" dirty="0" smtClean="0">
                <a:solidFill>
                  <a:schemeClr val="tx1"/>
                </a:solidFill>
              </a:rPr>
              <a:t>Hub space for equipment.</a:t>
            </a:r>
          </a:p>
        </p:txBody>
      </p:sp>
    </p:spTree>
    <p:extLst>
      <p:ext uri="{BB962C8B-B14F-4D97-AF65-F5344CB8AC3E}">
        <p14:creationId xmlns:p14="http://schemas.microsoft.com/office/powerpoint/2010/main" val="16470189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6154713" cy="762001"/>
          </a:xfrm>
        </p:spPr>
        <p:txBody>
          <a:bodyPr>
            <a:normAutofit/>
          </a:bodyPr>
          <a:lstStyle/>
          <a:p>
            <a:r>
              <a:rPr lang="en-US" sz="3200" b="1" dirty="0">
                <a:effectLst>
                  <a:outerShdw blurRad="38100" dist="38100" dir="2700000" algn="tl">
                    <a:srgbClr val="000000">
                      <a:alpha val="43137"/>
                    </a:srgbClr>
                  </a:outerShdw>
                </a:effectLst>
              </a:rPr>
              <a:t>TAKE AWAY</a:t>
            </a:r>
            <a:r>
              <a:rPr lang="en-US" sz="3200" dirty="0" smtClean="0"/>
              <a:t>:</a:t>
            </a:r>
            <a:endParaRPr lang="en-US" sz="3200" dirty="0"/>
          </a:p>
        </p:txBody>
      </p:sp>
      <p:sp>
        <p:nvSpPr>
          <p:cNvPr id="3" name="Subtitle 2"/>
          <p:cNvSpPr>
            <a:spLocks noGrp="1"/>
          </p:cNvSpPr>
          <p:nvPr>
            <p:ph type="subTitle" idx="1"/>
          </p:nvPr>
        </p:nvSpPr>
        <p:spPr>
          <a:xfrm>
            <a:off x="533400" y="1219200"/>
            <a:ext cx="7543800" cy="5029199"/>
          </a:xfrm>
        </p:spPr>
        <p:txBody>
          <a:bodyPr>
            <a:normAutofit fontScale="62500" lnSpcReduction="20000"/>
          </a:bodyPr>
          <a:lstStyle/>
          <a:p>
            <a:pPr marL="285750" lvl="2" algn="l"/>
            <a:r>
              <a:rPr lang="en-US" altLang="en-US" sz="3700" b="1" cap="all" dirty="0" smtClean="0">
                <a:ln w="3175" cmpd="sng">
                  <a:noFill/>
                </a:ln>
                <a:solidFill>
                  <a:schemeClr val="tx1"/>
                </a:solidFill>
                <a:effectLst>
                  <a:outerShdw blurRad="38100" dist="38100" dir="2700000" algn="tl">
                    <a:srgbClr val="000000">
                      <a:alpha val="43137"/>
                    </a:srgbClr>
                  </a:outerShdw>
                </a:effectLst>
                <a:latin typeface="+mj-lt"/>
                <a:ea typeface="+mj-ea"/>
                <a:cs typeface="+mj-cs"/>
              </a:rPr>
              <a:t>core principles:</a:t>
            </a:r>
            <a:endParaRPr lang="en-US" altLang="en-US" sz="3700" b="1" cap="all" dirty="0">
              <a:ln w="3175" cmpd="sng">
                <a:noFill/>
              </a:ln>
              <a:solidFill>
                <a:schemeClr val="tx1"/>
              </a:solidFill>
              <a:effectLst>
                <a:outerShdw blurRad="38100" dist="38100" dir="2700000" algn="tl">
                  <a:srgbClr val="000000">
                    <a:alpha val="43137"/>
                  </a:srgbClr>
                </a:outerShdw>
              </a:effectLst>
              <a:latin typeface="+mj-lt"/>
              <a:ea typeface="+mj-ea"/>
              <a:cs typeface="+mj-cs"/>
            </a:endParaRPr>
          </a:p>
          <a:p>
            <a:pPr marL="1200150" lvl="2" indent="-285750" algn="l">
              <a:buFont typeface="Wingdings" panose="05000000000000000000" pitchFamily="2" charset="2"/>
              <a:buChar char="v"/>
            </a:pPr>
            <a:r>
              <a:rPr lang="en-US" altLang="en-US" sz="2200" b="1" dirty="0" smtClean="0">
                <a:solidFill>
                  <a:schemeClr val="tx1"/>
                </a:solidFill>
              </a:rPr>
              <a:t>Make </a:t>
            </a:r>
            <a:r>
              <a:rPr lang="en-US" altLang="en-US" sz="2200" b="1" dirty="0">
                <a:solidFill>
                  <a:schemeClr val="tx1"/>
                </a:solidFill>
              </a:rPr>
              <a:t>access to the ROWs easier</a:t>
            </a:r>
          </a:p>
          <a:p>
            <a:pPr marL="1200150" lvl="2" indent="-285750" algn="l">
              <a:buFont typeface="Wingdings" panose="05000000000000000000" pitchFamily="2" charset="2"/>
              <a:buChar char="v"/>
            </a:pPr>
            <a:r>
              <a:rPr lang="en-US" altLang="en-US" sz="2200" b="1" dirty="0" smtClean="0">
                <a:solidFill>
                  <a:schemeClr val="tx1"/>
                </a:solidFill>
              </a:rPr>
              <a:t>Be </a:t>
            </a:r>
            <a:r>
              <a:rPr lang="en-US" altLang="en-US" sz="2200" b="1" dirty="0">
                <a:solidFill>
                  <a:schemeClr val="tx1"/>
                </a:solidFill>
              </a:rPr>
              <a:t>cooperative with other state and federal agencies.</a:t>
            </a:r>
          </a:p>
          <a:p>
            <a:pPr marL="1200150" lvl="2" indent="-285750" algn="l">
              <a:buFont typeface="Wingdings" panose="05000000000000000000" pitchFamily="2" charset="2"/>
              <a:buChar char="v"/>
            </a:pPr>
            <a:r>
              <a:rPr lang="en-US" altLang="en-US" sz="2200" b="1" dirty="0" smtClean="0">
                <a:solidFill>
                  <a:schemeClr val="tx1"/>
                </a:solidFill>
              </a:rPr>
              <a:t>Keep </a:t>
            </a:r>
            <a:r>
              <a:rPr lang="en-US" altLang="en-US" sz="2200" b="1" dirty="0">
                <a:solidFill>
                  <a:schemeClr val="tx1"/>
                </a:solidFill>
              </a:rPr>
              <a:t>the ROW open at all time (no exclusive access by any one company) </a:t>
            </a:r>
          </a:p>
          <a:p>
            <a:pPr marL="1200150" lvl="2" indent="-285750" algn="l">
              <a:buFont typeface="Wingdings" panose="05000000000000000000" pitchFamily="2" charset="2"/>
              <a:buChar char="v"/>
            </a:pPr>
            <a:r>
              <a:rPr lang="en-US" altLang="en-US" sz="2200" b="1" dirty="0" smtClean="0">
                <a:solidFill>
                  <a:schemeClr val="tx1"/>
                </a:solidFill>
              </a:rPr>
              <a:t>Stay carrier agnostic</a:t>
            </a:r>
          </a:p>
          <a:p>
            <a:pPr marL="1200150" lvl="2" indent="-285750" algn="l">
              <a:buFont typeface="Wingdings" panose="05000000000000000000" pitchFamily="2" charset="2"/>
              <a:buChar char="v"/>
            </a:pPr>
            <a:r>
              <a:rPr lang="en-US" altLang="en-US" sz="2200" b="1" dirty="0" smtClean="0">
                <a:solidFill>
                  <a:schemeClr val="tx1"/>
                </a:solidFill>
              </a:rPr>
              <a:t>Be fair and reasonable</a:t>
            </a:r>
            <a:r>
              <a:rPr lang="en-US" altLang="en-US" sz="2200" b="1" dirty="0">
                <a:solidFill>
                  <a:schemeClr val="tx1"/>
                </a:solidFill>
              </a:rPr>
              <a:t> </a:t>
            </a:r>
            <a:r>
              <a:rPr lang="en-US" altLang="en-US" sz="2200" b="1" dirty="0" smtClean="0">
                <a:solidFill>
                  <a:schemeClr val="tx1"/>
                </a:solidFill>
              </a:rPr>
              <a:t>– in conduct and pricing.  The goal is to incentivize telecoms</a:t>
            </a:r>
          </a:p>
          <a:p>
            <a:pPr lvl="2" algn="l"/>
            <a:endParaRPr lang="en-US" altLang="en-US" sz="1500" b="1" dirty="0">
              <a:solidFill>
                <a:schemeClr val="tx1"/>
              </a:solidFill>
            </a:endParaRPr>
          </a:p>
          <a:p>
            <a:pPr marL="227013" lvl="2" algn="l"/>
            <a:r>
              <a:rPr lang="en-US" altLang="en-US" sz="3600" b="1" cap="all" dirty="0" smtClean="0">
                <a:ln w="3175" cmpd="sng">
                  <a:noFill/>
                </a:ln>
                <a:solidFill>
                  <a:schemeClr val="tx1"/>
                </a:solidFill>
                <a:effectLst>
                  <a:outerShdw blurRad="38100" dist="38100" dir="2700000" algn="tl">
                    <a:srgbClr val="000000">
                      <a:alpha val="43137"/>
                    </a:srgbClr>
                  </a:outerShdw>
                </a:effectLst>
                <a:latin typeface="+mj-lt"/>
                <a:ea typeface="+mj-ea"/>
                <a:cs typeface="+mj-cs"/>
              </a:rPr>
              <a:t>This </a:t>
            </a:r>
            <a:r>
              <a:rPr lang="en-US" altLang="en-US" sz="3600" b="1" cap="all" dirty="0">
                <a:ln w="3175" cmpd="sng">
                  <a:noFill/>
                </a:ln>
                <a:solidFill>
                  <a:schemeClr val="tx1"/>
                </a:solidFill>
                <a:effectLst>
                  <a:outerShdw blurRad="38100" dist="38100" dir="2700000" algn="tl">
                    <a:srgbClr val="000000">
                      <a:alpha val="43137"/>
                    </a:srgbClr>
                  </a:outerShdw>
                </a:effectLst>
                <a:latin typeface="+mj-lt"/>
                <a:ea typeface="+mj-ea"/>
                <a:cs typeface="+mj-cs"/>
              </a:rPr>
              <a:t>policy </a:t>
            </a:r>
            <a:r>
              <a:rPr lang="en-US" altLang="en-US" sz="3600" b="1" cap="all" dirty="0" smtClean="0">
                <a:ln w="3175" cmpd="sng">
                  <a:noFill/>
                </a:ln>
                <a:solidFill>
                  <a:schemeClr val="tx1"/>
                </a:solidFill>
                <a:effectLst>
                  <a:outerShdw blurRad="38100" dist="38100" dir="2700000" algn="tl">
                    <a:srgbClr val="000000">
                      <a:alpha val="43137"/>
                    </a:srgbClr>
                  </a:outerShdw>
                </a:effectLst>
                <a:latin typeface="+mj-lt"/>
                <a:ea typeface="+mj-ea"/>
                <a:cs typeface="+mj-cs"/>
              </a:rPr>
              <a:t>has:</a:t>
            </a:r>
          </a:p>
          <a:p>
            <a:pPr marL="1257300" lvl="2" indent="-342900" algn="l">
              <a:lnSpc>
                <a:spcPct val="170000"/>
              </a:lnSpc>
              <a:spcBef>
                <a:spcPts val="0"/>
              </a:spcBef>
              <a:spcAft>
                <a:spcPts val="0"/>
              </a:spcAft>
              <a:buAutoNum type="arabicPeriod"/>
            </a:pPr>
            <a:r>
              <a:rPr lang="en-US" altLang="en-US" sz="2200" b="1" dirty="0" smtClean="0">
                <a:solidFill>
                  <a:schemeClr val="tx1"/>
                </a:solidFill>
              </a:rPr>
              <a:t>Facilitated expansion of fiber infrastructure by reducing deployment time and costs.</a:t>
            </a:r>
          </a:p>
          <a:p>
            <a:pPr marL="1257300" lvl="2" indent="-342900" algn="l">
              <a:lnSpc>
                <a:spcPct val="170000"/>
              </a:lnSpc>
              <a:spcBef>
                <a:spcPts val="0"/>
              </a:spcBef>
              <a:spcAft>
                <a:spcPts val="0"/>
              </a:spcAft>
              <a:buAutoNum type="arabicPeriod"/>
            </a:pPr>
            <a:r>
              <a:rPr lang="en-US" altLang="en-US" sz="2200" b="1" dirty="0" smtClean="0">
                <a:solidFill>
                  <a:schemeClr val="tx1"/>
                </a:solidFill>
              </a:rPr>
              <a:t>Helped expand fiber infrastructure into underserved areas</a:t>
            </a:r>
          </a:p>
          <a:p>
            <a:pPr marL="1257300" lvl="2" indent="-342900" algn="l">
              <a:lnSpc>
                <a:spcPct val="170000"/>
              </a:lnSpc>
              <a:spcBef>
                <a:spcPts val="0"/>
              </a:spcBef>
              <a:spcAft>
                <a:spcPts val="0"/>
              </a:spcAft>
              <a:buAutoNum type="arabicPeriod"/>
            </a:pPr>
            <a:r>
              <a:rPr lang="en-US" altLang="en-US" sz="2200" b="1" dirty="0" smtClean="0">
                <a:solidFill>
                  <a:schemeClr val="tx1"/>
                </a:solidFill>
              </a:rPr>
              <a:t>Helped communities understand how to attract fiber telecom providers</a:t>
            </a:r>
          </a:p>
          <a:p>
            <a:pPr lvl="3" algn="l">
              <a:lnSpc>
                <a:spcPct val="170000"/>
              </a:lnSpc>
              <a:spcBef>
                <a:spcPts val="0"/>
              </a:spcBef>
              <a:spcAft>
                <a:spcPts val="0"/>
              </a:spcAft>
            </a:pPr>
            <a:r>
              <a:rPr lang="en-US" altLang="en-US" sz="2200" b="1" dirty="0" smtClean="0">
                <a:solidFill>
                  <a:schemeClr val="tx1"/>
                </a:solidFill>
              </a:rPr>
              <a:t>a.	Let them use DOT standards for construction</a:t>
            </a:r>
          </a:p>
          <a:p>
            <a:pPr lvl="3" algn="l">
              <a:lnSpc>
                <a:spcPct val="170000"/>
              </a:lnSpc>
              <a:spcBef>
                <a:spcPts val="0"/>
              </a:spcBef>
              <a:spcAft>
                <a:spcPts val="0"/>
              </a:spcAft>
            </a:pPr>
            <a:r>
              <a:rPr lang="en-US" altLang="en-US" sz="2200" b="1" dirty="0" smtClean="0">
                <a:solidFill>
                  <a:schemeClr val="tx1"/>
                </a:solidFill>
              </a:rPr>
              <a:t>b. 	Attend planning meetings to help with coordination</a:t>
            </a:r>
            <a:r>
              <a:rPr lang="en-US" altLang="en-US" sz="1600" b="1" dirty="0" smtClean="0">
                <a:solidFill>
                  <a:schemeClr val="tx1"/>
                </a:solidFill>
              </a:rPr>
              <a:t>.</a:t>
            </a:r>
            <a:endParaRPr lang="en-US" altLang="en-US" sz="1600" b="1" dirty="0">
              <a:solidFill>
                <a:schemeClr val="tx1"/>
              </a:solidFill>
            </a:endParaRPr>
          </a:p>
          <a:p>
            <a:endParaRPr lang="en-US" b="1" dirty="0"/>
          </a:p>
        </p:txBody>
      </p:sp>
    </p:spTree>
    <p:extLst>
      <p:ext uri="{BB962C8B-B14F-4D97-AF65-F5344CB8AC3E}">
        <p14:creationId xmlns:p14="http://schemas.microsoft.com/office/powerpoint/2010/main" val="2126674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554788" cy="990600"/>
          </a:xfrm>
        </p:spPr>
        <p:txBody>
          <a:bodyPr>
            <a:normAutofit/>
          </a:bodyPr>
          <a:lstStyle/>
          <a:p>
            <a:pPr>
              <a:defRPr/>
            </a:pPr>
            <a:r>
              <a:rPr lang="en-US" b="1" dirty="0" smtClean="0">
                <a:effectLst>
                  <a:outerShdw blurRad="38100" dist="38100" dir="2700000" algn="tl">
                    <a:srgbClr val="000000">
                      <a:alpha val="43137"/>
                    </a:srgbClr>
                  </a:outerShdw>
                </a:effectLst>
              </a:rPr>
              <a:t>Nevada Example</a:t>
            </a:r>
            <a:endParaRPr lang="en-US" b="1"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3"/>
          <a:stretch>
            <a:fillRect/>
          </a:stretch>
        </p:blipFill>
        <p:spPr>
          <a:xfrm>
            <a:off x="946355" y="1219200"/>
            <a:ext cx="7086600" cy="5179155"/>
          </a:xfrm>
          <a:prstGeom prst="rect">
            <a:avLst/>
          </a:prstGeom>
        </p:spPr>
      </p:pic>
    </p:spTree>
    <p:extLst>
      <p:ext uri="{BB962C8B-B14F-4D97-AF65-F5344CB8AC3E}">
        <p14:creationId xmlns:p14="http://schemas.microsoft.com/office/powerpoint/2010/main" val="4016929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79" y="304800"/>
            <a:ext cx="6554788" cy="838200"/>
          </a:xfrm>
        </p:spPr>
        <p:txBody>
          <a:bodyPr>
            <a:normAutofit/>
          </a:bodyPr>
          <a:lstStyle/>
          <a:p>
            <a:pPr>
              <a:defRPr/>
            </a:pPr>
            <a:r>
              <a:rPr lang="en-US" b="1" dirty="0" smtClean="0">
                <a:effectLst>
                  <a:outerShdw blurRad="38100" dist="38100" dir="2700000" algn="tl">
                    <a:srgbClr val="000000">
                      <a:alpha val="43137"/>
                    </a:srgbClr>
                  </a:outerShdw>
                </a:effectLst>
              </a:rPr>
              <a:t>NEVADA EXAMPLE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25228"/>
            <a:ext cx="5334000" cy="381001"/>
          </a:xfrm>
        </p:spPr>
        <p:txBody>
          <a:bodyPr/>
          <a:lstStyle/>
          <a:p>
            <a:pPr marL="0" indent="0">
              <a:buNone/>
            </a:pPr>
            <a:endParaRPr lang="en-US" b="1"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838200" y="1181100"/>
            <a:ext cx="7086599" cy="4936732"/>
          </a:xfrm>
          <a:prstGeom prst="rect">
            <a:avLst/>
          </a:prstGeom>
        </p:spPr>
      </p:pic>
    </p:spTree>
    <p:extLst>
      <p:ext uri="{BB962C8B-B14F-4D97-AF65-F5344CB8AC3E}">
        <p14:creationId xmlns:p14="http://schemas.microsoft.com/office/powerpoint/2010/main" val="315647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1357</TotalTime>
  <Words>636</Words>
  <Application>Microsoft Macintosh PowerPoint</Application>
  <PresentationFormat>On-screen Show (4:3)</PresentationFormat>
  <Paragraphs>69</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Slice</vt:lpstr>
      <vt:lpstr>Governor’s Office of Science, Innovation &amp; Technology</vt:lpstr>
      <vt:lpstr>.</vt:lpstr>
      <vt:lpstr> reviewing best practices IN  OTHER STATES &amp; 2016 TASK FORCE RECOMMENDATIONS led to Sb 53 </vt:lpstr>
      <vt:lpstr>The need for change – CURRENT RESTRICTIONS ON NDOT: </vt:lpstr>
      <vt:lpstr>Fiber trading – what is it and how will it work? </vt:lpstr>
      <vt:lpstr>UDOT Example </vt:lpstr>
      <vt:lpstr>TAKE AWAY:</vt:lpstr>
      <vt:lpstr>Nevada Example</vt:lpstr>
      <vt:lpstr>NEVADA EXAMPLE</vt:lpstr>
      <vt:lpstr>Nevada example</vt:lpstr>
      <vt:lpstr>PowerPoint Presentation</vt:lpstr>
      <vt:lpstr>PowerPoint Presentation</vt:lpstr>
      <vt:lpstr>PowerPoint Presentation</vt:lpstr>
      <vt:lpstr>RETURN ON INVESTMENT</vt:lpstr>
    </vt:vector>
  </TitlesOfParts>
  <Company>Oxford University Press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Jane Dawson</dc:creator>
  <cp:lastModifiedBy>Stephen Blum</cp:lastModifiedBy>
  <cp:revision>98</cp:revision>
  <dcterms:created xsi:type="dcterms:W3CDTF">2010-12-15T20:49:17Z</dcterms:created>
  <dcterms:modified xsi:type="dcterms:W3CDTF">2017-03-31T03:33:40Z</dcterms:modified>
</cp:coreProperties>
</file>